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3" r:id="rId1"/>
  </p:sldMasterIdLst>
  <p:sldIdLst>
    <p:sldId id="256" r:id="rId2"/>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62" d="100"/>
          <a:sy n="62" d="100"/>
        </p:scale>
        <p:origin x="1424" y="3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822960" y="758952"/>
            <a:ext cx="75438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825038" y="4455621"/>
            <a:ext cx="75438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2587F7CB-2407-4525-B083-B496D012C56F}" type="datetimeFigureOut">
              <a:rPr lang="en-GB" smtClean="0"/>
              <a:t>04/07/2021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69B7BF3-8CD9-45C1-B459-D33AEA7BC74E}" type="slidenum">
              <a:rPr lang="en-GB" smtClean="0"/>
              <a:t>‹#›</a:t>
            </a:fld>
            <a:endParaRPr lang="en-GB"/>
          </a:p>
        </p:txBody>
      </p:sp>
      <p:cxnSp>
        <p:nvCxnSpPr>
          <p:cNvPr id="9" name="Straight Connector 8"/>
          <p:cNvCxnSpPr/>
          <p:nvPr/>
        </p:nvCxnSpPr>
        <p:spPr>
          <a:xfrm>
            <a:off x="905744" y="4343400"/>
            <a:ext cx="740664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3183505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587F7CB-2407-4525-B083-B496D012C56F}" type="datetimeFigureOut">
              <a:rPr lang="en-GB" smtClean="0"/>
              <a:t>04/07/2021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69B7BF3-8CD9-45C1-B459-D33AEA7BC74E}" type="slidenum">
              <a:rPr lang="en-GB" smtClean="0"/>
              <a:t>‹#›</a:t>
            </a:fld>
            <a:endParaRPr lang="en-GB"/>
          </a:p>
        </p:txBody>
      </p:sp>
    </p:spTree>
    <p:extLst>
      <p:ext uri="{BB962C8B-B14F-4D97-AF65-F5344CB8AC3E}">
        <p14:creationId xmlns:p14="http://schemas.microsoft.com/office/powerpoint/2010/main" val="66007161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6543675" y="414779"/>
            <a:ext cx="1971675" cy="5757421"/>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414779"/>
            <a:ext cx="5800725" cy="5757420"/>
          </a:xfrm>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587F7CB-2407-4525-B083-B496D012C56F}" type="datetimeFigureOut">
              <a:rPr lang="en-GB" smtClean="0"/>
              <a:t>04/07/2021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69B7BF3-8CD9-45C1-B459-D33AEA7BC74E}" type="slidenum">
              <a:rPr lang="en-GB" smtClean="0"/>
              <a:t>‹#›</a:t>
            </a:fld>
            <a:endParaRPr lang="en-GB"/>
          </a:p>
        </p:txBody>
      </p:sp>
    </p:spTree>
    <p:extLst>
      <p:ext uri="{BB962C8B-B14F-4D97-AF65-F5344CB8AC3E}">
        <p14:creationId xmlns:p14="http://schemas.microsoft.com/office/powerpoint/2010/main" val="310714987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680CC8-CFAD-48E3-8AFD-B076A37E5203}"/>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6FD967E0-7115-412D-98E8-7D3DDDD93A13}"/>
              </a:ext>
            </a:extLst>
          </p:cNvPr>
          <p:cNvSpPr>
            <a:spLocks noGrp="1"/>
          </p:cNvSpPr>
          <p:nvPr>
            <p:ph type="dt" sz="half" idx="10"/>
          </p:nvPr>
        </p:nvSpPr>
        <p:spPr>
          <a:xfrm>
            <a:off x="822962" y="6459788"/>
            <a:ext cx="1854203" cy="365125"/>
          </a:xfrm>
          <a:prstGeom prst="rect">
            <a:avLst/>
          </a:prstGeom>
        </p:spPr>
        <p:txBody>
          <a:bodyPr/>
          <a:lstStyle/>
          <a:p>
            <a:fld id="{2587F7CB-2407-4525-B083-B496D012C56F}" type="datetimeFigureOut">
              <a:rPr lang="en-GB" smtClean="0"/>
              <a:t>04/07/2021</a:t>
            </a:fld>
            <a:endParaRPr lang="en-GB" dirty="0"/>
          </a:p>
        </p:txBody>
      </p:sp>
      <p:sp>
        <p:nvSpPr>
          <p:cNvPr id="4" name="Footer Placeholder 3">
            <a:extLst>
              <a:ext uri="{FF2B5EF4-FFF2-40B4-BE49-F238E27FC236}">
                <a16:creationId xmlns:a16="http://schemas.microsoft.com/office/drawing/2014/main" id="{2A5175F8-1902-4540-9B04-A487756A24DD}"/>
              </a:ext>
            </a:extLst>
          </p:cNvPr>
          <p:cNvSpPr>
            <a:spLocks noGrp="1"/>
          </p:cNvSpPr>
          <p:nvPr>
            <p:ph type="ftr" sz="quarter" idx="11"/>
          </p:nvPr>
        </p:nvSpPr>
        <p:spPr>
          <a:xfrm>
            <a:off x="2764640" y="6459788"/>
            <a:ext cx="3617103" cy="365125"/>
          </a:xfrm>
          <a:prstGeom prst="rect">
            <a:avLst/>
          </a:prstGeom>
        </p:spPr>
        <p:txBody>
          <a:bodyPr/>
          <a:lstStyle/>
          <a:p>
            <a:endParaRPr lang="en-GB"/>
          </a:p>
        </p:txBody>
      </p:sp>
      <p:sp>
        <p:nvSpPr>
          <p:cNvPr id="5" name="Slide Number Placeholder 4">
            <a:extLst>
              <a:ext uri="{FF2B5EF4-FFF2-40B4-BE49-F238E27FC236}">
                <a16:creationId xmlns:a16="http://schemas.microsoft.com/office/drawing/2014/main" id="{E467536B-8D7D-4FA3-98CD-B7E72EF406FB}"/>
              </a:ext>
            </a:extLst>
          </p:cNvPr>
          <p:cNvSpPr>
            <a:spLocks noGrp="1"/>
          </p:cNvSpPr>
          <p:nvPr>
            <p:ph type="sldNum" sz="quarter" idx="12"/>
          </p:nvPr>
        </p:nvSpPr>
        <p:spPr/>
        <p:txBody>
          <a:bodyPr/>
          <a:lstStyle/>
          <a:p>
            <a:fld id="{B69B7BF3-8CD9-45C1-B459-D33AEA7BC74E}" type="slidenum">
              <a:rPr lang="en-GB" smtClean="0"/>
              <a:t>‹#›</a:t>
            </a:fld>
            <a:endParaRPr lang="en-GB"/>
          </a:p>
        </p:txBody>
      </p:sp>
    </p:spTree>
    <p:extLst>
      <p:ext uri="{BB962C8B-B14F-4D97-AF65-F5344CB8AC3E}">
        <p14:creationId xmlns:p14="http://schemas.microsoft.com/office/powerpoint/2010/main" val="415485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587F7CB-2407-4525-B083-B496D012C56F}" type="datetimeFigureOut">
              <a:rPr lang="en-GB" smtClean="0"/>
              <a:t>04/07/2021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69B7BF3-8CD9-45C1-B459-D33AEA7BC74E}" type="slidenum">
              <a:rPr lang="en-GB" smtClean="0"/>
              <a:t>‹#›</a:t>
            </a:fld>
            <a:endParaRPr lang="en-GB"/>
          </a:p>
        </p:txBody>
      </p:sp>
    </p:spTree>
    <p:extLst>
      <p:ext uri="{BB962C8B-B14F-4D97-AF65-F5344CB8AC3E}">
        <p14:creationId xmlns:p14="http://schemas.microsoft.com/office/powerpoint/2010/main" val="26227263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22960" y="758952"/>
            <a:ext cx="7543800" cy="3566160"/>
          </a:xfrm>
        </p:spPr>
        <p:txBody>
          <a:bodyPr anchor="b" anchorCtr="0">
            <a:normAutofit/>
          </a:bodyPr>
          <a:lstStyle>
            <a:lvl1pPr>
              <a:lnSpc>
                <a:spcPct val="85000"/>
              </a:lnSpc>
              <a:defRPr sz="8000" b="0">
                <a:solidFill>
                  <a:schemeClr val="tx1">
                    <a:lumMod val="85000"/>
                    <a:lumOff val="1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822960" y="4453128"/>
            <a:ext cx="75438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587F7CB-2407-4525-B083-B496D012C56F}" type="datetimeFigureOut">
              <a:rPr lang="en-GB" smtClean="0"/>
              <a:t>04/07/2021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69B7BF3-8CD9-45C1-B459-D33AEA7BC74E}" type="slidenum">
              <a:rPr lang="en-GB" smtClean="0"/>
              <a:t>‹#›</a:t>
            </a:fld>
            <a:endParaRPr lang="en-GB"/>
          </a:p>
        </p:txBody>
      </p:sp>
      <p:cxnSp>
        <p:nvCxnSpPr>
          <p:cNvPr id="9" name="Straight Connector 8"/>
          <p:cNvCxnSpPr/>
          <p:nvPr/>
        </p:nvCxnSpPr>
        <p:spPr>
          <a:xfrm>
            <a:off x="905744" y="4343400"/>
            <a:ext cx="740664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5663719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822960" y="286604"/>
            <a:ext cx="7543800" cy="1450757"/>
          </a:xfrm>
        </p:spPr>
        <p:txBody>
          <a:bodyPr/>
          <a:lstStyle/>
          <a:p>
            <a:r>
              <a:rPr lang="en-US"/>
              <a:t>Click to edit Master title style</a:t>
            </a:r>
            <a:endParaRPr lang="en-US" dirty="0"/>
          </a:p>
        </p:txBody>
      </p:sp>
      <p:sp>
        <p:nvSpPr>
          <p:cNvPr id="3" name="Content Placeholder 2"/>
          <p:cNvSpPr>
            <a:spLocks noGrp="1"/>
          </p:cNvSpPr>
          <p:nvPr>
            <p:ph sz="half" idx="1"/>
          </p:nvPr>
        </p:nvSpPr>
        <p:spPr>
          <a:xfrm>
            <a:off x="822960" y="1845734"/>
            <a:ext cx="370332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63440" y="1845736"/>
            <a:ext cx="3703320" cy="402335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2587F7CB-2407-4525-B083-B496D012C56F}" type="datetimeFigureOut">
              <a:rPr lang="en-GB" smtClean="0"/>
              <a:t>04/07/2021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B69B7BF3-8CD9-45C1-B459-D33AEA7BC74E}" type="slidenum">
              <a:rPr lang="en-GB" smtClean="0"/>
              <a:t>‹#›</a:t>
            </a:fld>
            <a:endParaRPr lang="en-GB"/>
          </a:p>
        </p:txBody>
      </p:sp>
    </p:spTree>
    <p:extLst>
      <p:ext uri="{BB962C8B-B14F-4D97-AF65-F5344CB8AC3E}">
        <p14:creationId xmlns:p14="http://schemas.microsoft.com/office/powerpoint/2010/main" val="12924278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822960" y="286604"/>
            <a:ext cx="7543800" cy="1450757"/>
          </a:xfrm>
        </p:spPr>
        <p:txBody>
          <a:bodyPr/>
          <a:lstStyle/>
          <a:p>
            <a:r>
              <a:rPr lang="en-US"/>
              <a:t>Click to edit Master title style</a:t>
            </a:r>
            <a:endParaRPr lang="en-US" dirty="0"/>
          </a:p>
        </p:txBody>
      </p:sp>
      <p:sp>
        <p:nvSpPr>
          <p:cNvPr id="3" name="Text Placeholder 2"/>
          <p:cNvSpPr>
            <a:spLocks noGrp="1"/>
          </p:cNvSpPr>
          <p:nvPr>
            <p:ph type="body" idx="1"/>
          </p:nvPr>
        </p:nvSpPr>
        <p:spPr>
          <a:xfrm>
            <a:off x="822960" y="1846052"/>
            <a:ext cx="370332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22960" y="2582334"/>
            <a:ext cx="3703320" cy="32867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63440" y="1846052"/>
            <a:ext cx="370332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63440" y="2582334"/>
            <a:ext cx="3703320" cy="32867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2587F7CB-2407-4525-B083-B496D012C56F}" type="datetimeFigureOut">
              <a:rPr lang="en-GB" smtClean="0"/>
              <a:t>04/07/2021</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B69B7BF3-8CD9-45C1-B459-D33AEA7BC74E}" type="slidenum">
              <a:rPr lang="en-GB" smtClean="0"/>
              <a:t>‹#›</a:t>
            </a:fld>
            <a:endParaRPr lang="en-GB"/>
          </a:p>
        </p:txBody>
      </p:sp>
    </p:spTree>
    <p:extLst>
      <p:ext uri="{BB962C8B-B14F-4D97-AF65-F5344CB8AC3E}">
        <p14:creationId xmlns:p14="http://schemas.microsoft.com/office/powerpoint/2010/main" val="2446699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2587F7CB-2407-4525-B083-B496D012C56F}" type="datetimeFigureOut">
              <a:rPr lang="en-GB" smtClean="0"/>
              <a:t>04/07/2021</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B69B7BF3-8CD9-45C1-B459-D33AEA7BC74E}" type="slidenum">
              <a:rPr lang="en-GB" smtClean="0"/>
              <a:t>‹#›</a:t>
            </a:fld>
            <a:endParaRPr lang="en-GB"/>
          </a:p>
        </p:txBody>
      </p:sp>
    </p:spTree>
    <p:extLst>
      <p:ext uri="{BB962C8B-B14F-4D97-AF65-F5344CB8AC3E}">
        <p14:creationId xmlns:p14="http://schemas.microsoft.com/office/powerpoint/2010/main" val="278778099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2587F7CB-2407-4525-B083-B496D012C56F}" type="datetimeFigureOut">
              <a:rPr lang="en-GB" smtClean="0"/>
              <a:t>04/07/2021</a:t>
            </a:fld>
            <a:endParaRPr lang="en-GB"/>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GB"/>
          </a:p>
        </p:txBody>
      </p:sp>
      <p:sp>
        <p:nvSpPr>
          <p:cNvPr id="9" name="Slide Number Placeholder 8"/>
          <p:cNvSpPr>
            <a:spLocks noGrp="1"/>
          </p:cNvSpPr>
          <p:nvPr>
            <p:ph type="sldNum" sz="quarter" idx="12"/>
          </p:nvPr>
        </p:nvSpPr>
        <p:spPr/>
        <p:txBody>
          <a:bodyPr/>
          <a:lstStyle/>
          <a:p>
            <a:fld id="{B69B7BF3-8CD9-45C1-B459-D33AEA7BC74E}" type="slidenum">
              <a:rPr lang="en-GB" smtClean="0"/>
              <a:t>‹#›</a:t>
            </a:fld>
            <a:endParaRPr lang="en-GB"/>
          </a:p>
        </p:txBody>
      </p:sp>
    </p:spTree>
    <p:extLst>
      <p:ext uri="{BB962C8B-B14F-4D97-AF65-F5344CB8AC3E}">
        <p14:creationId xmlns:p14="http://schemas.microsoft.com/office/powerpoint/2010/main" val="262988386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3" y="0"/>
            <a:ext cx="3038093"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3030053" y="0"/>
            <a:ext cx="48006"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342900" y="594359"/>
            <a:ext cx="2400300" cy="2286000"/>
          </a:xfrm>
        </p:spPr>
        <p:txBody>
          <a:bodyPr anchor="b">
            <a:normAutofit/>
          </a:bodyPr>
          <a:lstStyle>
            <a:lvl1pPr>
              <a:defRPr sz="3600" b="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3460237" y="731520"/>
            <a:ext cx="5009393" cy="5257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342900" y="2926080"/>
            <a:ext cx="24003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349134" y="6459786"/>
            <a:ext cx="1963883" cy="365125"/>
          </a:xfrm>
        </p:spPr>
        <p:txBody>
          <a:bodyPr/>
          <a:lstStyle>
            <a:lvl1pPr algn="l">
              <a:defRPr/>
            </a:lvl1pPr>
          </a:lstStyle>
          <a:p>
            <a:fld id="{2587F7CB-2407-4525-B083-B496D012C56F}" type="datetimeFigureOut">
              <a:rPr lang="en-GB" smtClean="0"/>
              <a:t>04/07/2021</a:t>
            </a:fld>
            <a:endParaRPr lang="en-GB"/>
          </a:p>
        </p:txBody>
      </p:sp>
      <p:sp>
        <p:nvSpPr>
          <p:cNvPr id="6" name="Footer Placeholder 5"/>
          <p:cNvSpPr>
            <a:spLocks noGrp="1"/>
          </p:cNvSpPr>
          <p:nvPr>
            <p:ph type="ftr" sz="quarter" idx="11"/>
          </p:nvPr>
        </p:nvSpPr>
        <p:spPr>
          <a:xfrm>
            <a:off x="3600450" y="6459786"/>
            <a:ext cx="3486150" cy="365125"/>
          </a:xfrm>
        </p:spPr>
        <p:txBody>
          <a:bodyPr/>
          <a:lstStyle>
            <a:lvl1pPr algn="l">
              <a:defRPr>
                <a:solidFill>
                  <a:schemeClr val="tx2"/>
                </a:solidFill>
              </a:defRPr>
            </a:lvl1pPr>
          </a:lstStyle>
          <a:p>
            <a:endParaRPr lang="en-GB"/>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B69B7BF3-8CD9-45C1-B459-D33AEA7BC74E}" type="slidenum">
              <a:rPr lang="en-GB" smtClean="0"/>
              <a:t>‹#›</a:t>
            </a:fld>
            <a:endParaRPr lang="en-GB"/>
          </a:p>
        </p:txBody>
      </p:sp>
    </p:spTree>
    <p:extLst>
      <p:ext uri="{BB962C8B-B14F-4D97-AF65-F5344CB8AC3E}">
        <p14:creationId xmlns:p14="http://schemas.microsoft.com/office/powerpoint/2010/main" val="13446645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9141619"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2" y="491507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22960" y="5074920"/>
            <a:ext cx="7589520" cy="822960"/>
          </a:xfrm>
        </p:spPr>
        <p:txBody>
          <a:bodyPr tIns="0" bIns="0" anchor="b">
            <a:noAutofit/>
          </a:bodyPr>
          <a:lstStyle>
            <a:lvl1pPr>
              <a:defRPr sz="3600" b="0">
                <a:solidFill>
                  <a:srgbClr val="FFFFFF"/>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12" y="0"/>
            <a:ext cx="9143989"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22959" y="5907024"/>
            <a:ext cx="7589520"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2587F7CB-2407-4525-B083-B496D012C56F}" type="datetimeFigureOut">
              <a:rPr lang="en-GB" smtClean="0"/>
              <a:t>04/07/2021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B69B7BF3-8CD9-45C1-B459-D33AEA7BC74E}" type="slidenum">
              <a:rPr lang="en-GB" smtClean="0"/>
              <a:t>‹#›</a:t>
            </a:fld>
            <a:endParaRPr lang="en-GB"/>
          </a:p>
        </p:txBody>
      </p:sp>
    </p:spTree>
    <p:extLst>
      <p:ext uri="{BB962C8B-B14F-4D97-AF65-F5344CB8AC3E}">
        <p14:creationId xmlns:p14="http://schemas.microsoft.com/office/powerpoint/2010/main" val="203449743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jp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0" y="6400800"/>
            <a:ext cx="9144001"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5"/>
            <a:ext cx="9144001" cy="65999"/>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822960" y="286604"/>
            <a:ext cx="7543800" cy="1450757"/>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822959" y="1845734"/>
            <a:ext cx="7543801" cy="4023360"/>
          </a:xfrm>
          <a:prstGeom prst="rect">
            <a:avLst/>
          </a:prstGeom>
        </p:spPr>
        <p:txBody>
          <a:bodyPr vert="horz" lIns="0" tIns="45720" rIns="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22961" y="6459786"/>
            <a:ext cx="1854203" cy="365125"/>
          </a:xfrm>
          <a:prstGeom prst="rect">
            <a:avLst/>
          </a:prstGeom>
        </p:spPr>
        <p:txBody>
          <a:bodyPr vert="horz" lIns="91440" tIns="45720" rIns="91440" bIns="45720" rtlCol="0" anchor="ctr"/>
          <a:lstStyle>
            <a:lvl1pPr algn="l">
              <a:defRPr sz="900">
                <a:solidFill>
                  <a:srgbClr val="FFFFFF"/>
                </a:solidFill>
              </a:defRPr>
            </a:lvl1pPr>
          </a:lstStyle>
          <a:p>
            <a:fld id="{96DFF08F-DC6B-4601-B491-B0F83F6DD2DA}" type="datetimeFigureOut">
              <a:rPr lang="en-US" dirty="0"/>
              <a:pPr/>
              <a:t>7/4/2021</a:t>
            </a:fld>
            <a:endParaRPr lang="en-US" dirty="0"/>
          </a:p>
        </p:txBody>
      </p:sp>
      <p:sp>
        <p:nvSpPr>
          <p:cNvPr id="5" name="Footer Placeholder 4"/>
          <p:cNvSpPr>
            <a:spLocks noGrp="1"/>
          </p:cNvSpPr>
          <p:nvPr>
            <p:ph type="ftr" sz="quarter" idx="3"/>
          </p:nvPr>
        </p:nvSpPr>
        <p:spPr>
          <a:xfrm>
            <a:off x="2764639" y="6459786"/>
            <a:ext cx="3617103"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n-US" dirty="0"/>
          </a:p>
        </p:txBody>
      </p:sp>
      <p:sp>
        <p:nvSpPr>
          <p:cNvPr id="6" name="Slide Number Placeholder 5"/>
          <p:cNvSpPr>
            <a:spLocks noGrp="1"/>
          </p:cNvSpPr>
          <p:nvPr>
            <p:ph type="sldNum" sz="quarter" idx="4"/>
          </p:nvPr>
        </p:nvSpPr>
        <p:spPr>
          <a:xfrm>
            <a:off x="7425344" y="6459786"/>
            <a:ext cx="984019" cy="365125"/>
          </a:xfrm>
          <a:prstGeom prst="rect">
            <a:avLst/>
          </a:prstGeom>
        </p:spPr>
        <p:txBody>
          <a:bodyPr vert="horz" lIns="91440" tIns="45720" rIns="91440" bIns="45720" rtlCol="0" anchor="ctr"/>
          <a:lstStyle>
            <a:lvl1pPr algn="r">
              <a:defRPr sz="1050">
                <a:solidFill>
                  <a:srgbClr val="FFFFFF"/>
                </a:solidFill>
              </a:defRPr>
            </a:lvl1pPr>
          </a:lstStyle>
          <a:p>
            <a:fld id="{B69B7BF3-8CD9-45C1-B459-D33AEA7BC74E}" type="slidenum">
              <a:rPr lang="en-GB" smtClean="0"/>
              <a:t>‹#›</a:t>
            </a:fld>
            <a:endParaRPr lang="en-GB"/>
          </a:p>
        </p:txBody>
      </p:sp>
      <p:cxnSp>
        <p:nvCxnSpPr>
          <p:cNvPr id="10" name="Straight Connector 9"/>
          <p:cNvCxnSpPr/>
          <p:nvPr/>
        </p:nvCxnSpPr>
        <p:spPr>
          <a:xfrm>
            <a:off x="895149" y="1737845"/>
            <a:ext cx="74752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pic>
        <p:nvPicPr>
          <p:cNvPr id="11" name="Picture 10" descr="A picture containing text, clipart&#10;&#10;Description automatically generated">
            <a:extLst>
              <a:ext uri="{FF2B5EF4-FFF2-40B4-BE49-F238E27FC236}">
                <a16:creationId xmlns:a16="http://schemas.microsoft.com/office/drawing/2014/main" id="{592A019F-0B73-465B-9D4A-28123189F4B7}"/>
              </a:ext>
            </a:extLst>
          </p:cNvPr>
          <p:cNvPicPr>
            <a:picLocks noChangeAspect="1"/>
          </p:cNvPicPr>
          <p:nvPr userDrawn="1"/>
        </p:nvPicPr>
        <p:blipFill>
          <a:blip r:embed="rId14">
            <a:extLst>
              <a:ext uri="{28A0092B-C50C-407E-A947-70E740481C1C}">
                <a14:useLocalDpi xmlns:a14="http://schemas.microsoft.com/office/drawing/2010/main" val="0"/>
              </a:ext>
            </a:extLst>
          </a:blip>
          <a:stretch>
            <a:fillRect/>
          </a:stretch>
        </p:blipFill>
        <p:spPr>
          <a:xfrm>
            <a:off x="7884760" y="166367"/>
            <a:ext cx="1049204" cy="1450752"/>
          </a:xfrm>
          <a:prstGeom prst="ellipse">
            <a:avLst/>
          </a:prstGeom>
          <a:ln>
            <a:noFill/>
          </a:ln>
          <a:effectLst>
            <a:softEdge rad="112500"/>
          </a:effectLst>
        </p:spPr>
      </p:pic>
      <p:pic>
        <p:nvPicPr>
          <p:cNvPr id="12" name="Picture 11" descr="Text&#10;&#10;Description automatically generated with medium confidence">
            <a:extLst>
              <a:ext uri="{FF2B5EF4-FFF2-40B4-BE49-F238E27FC236}">
                <a16:creationId xmlns:a16="http://schemas.microsoft.com/office/drawing/2014/main" id="{40B82395-6C17-425F-8A28-34AB91C76945}"/>
              </a:ext>
            </a:extLst>
          </p:cNvPr>
          <p:cNvPicPr>
            <a:picLocks noChangeAspect="1"/>
          </p:cNvPicPr>
          <p:nvPr userDrawn="1"/>
        </p:nvPicPr>
        <p:blipFill>
          <a:blip r:embed="rId15">
            <a:extLst>
              <a:ext uri="{28A0092B-C50C-407E-A947-70E740481C1C}">
                <a14:useLocalDpi xmlns:a14="http://schemas.microsoft.com/office/drawing/2010/main" val="0"/>
              </a:ext>
            </a:extLst>
          </a:blip>
          <a:stretch>
            <a:fillRect/>
          </a:stretch>
        </p:blipFill>
        <p:spPr>
          <a:xfrm>
            <a:off x="74687" y="6420627"/>
            <a:ext cx="382514" cy="382514"/>
          </a:xfrm>
          <a:prstGeom prst="rect">
            <a:avLst/>
          </a:prstGeom>
        </p:spPr>
      </p:pic>
      <p:sp>
        <p:nvSpPr>
          <p:cNvPr id="13" name="TextBox 12">
            <a:extLst>
              <a:ext uri="{FF2B5EF4-FFF2-40B4-BE49-F238E27FC236}">
                <a16:creationId xmlns:a16="http://schemas.microsoft.com/office/drawing/2014/main" id="{1CC2D46B-96AE-4907-AD20-EAB71F375803}"/>
              </a:ext>
            </a:extLst>
          </p:cNvPr>
          <p:cNvSpPr txBox="1"/>
          <p:nvPr userDrawn="1"/>
        </p:nvSpPr>
        <p:spPr>
          <a:xfrm>
            <a:off x="457201" y="6349976"/>
            <a:ext cx="3819747" cy="523220"/>
          </a:xfrm>
          <a:prstGeom prst="rect">
            <a:avLst/>
          </a:prstGeom>
          <a:noFill/>
        </p:spPr>
        <p:txBody>
          <a:bodyPr wrap="square" rtlCol="0">
            <a:spAutoFit/>
          </a:bodyPr>
          <a:lstStyle/>
          <a:p>
            <a:r>
              <a:rPr lang="en-US" sz="1400" dirty="0"/>
              <a:t>The official publication of AFRAN</a:t>
            </a:r>
          </a:p>
          <a:p>
            <a:r>
              <a:rPr lang="en-US" sz="1400" dirty="0"/>
              <a:t>The African Association of Nephrology</a:t>
            </a:r>
            <a:endParaRPr lang="en-GB" sz="1400" dirty="0"/>
          </a:p>
        </p:txBody>
      </p:sp>
    </p:spTree>
    <p:extLst>
      <p:ext uri="{BB962C8B-B14F-4D97-AF65-F5344CB8AC3E}">
        <p14:creationId xmlns:p14="http://schemas.microsoft.com/office/powerpoint/2010/main" val="3824033310"/>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 id="2147483660" r:id="rId12"/>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hyperlink" Target="https://doi.org/10.21804/24-1-4467" TargetMode="External"/><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1E7558D4-95AE-4FEB-9744-7998329DF06D}"/>
              </a:ext>
            </a:extLst>
          </p:cNvPr>
          <p:cNvSpPr>
            <a:spLocks noGrp="1"/>
          </p:cNvSpPr>
          <p:nvPr>
            <p:ph type="title"/>
          </p:nvPr>
        </p:nvSpPr>
        <p:spPr>
          <a:xfrm>
            <a:off x="154112" y="307153"/>
            <a:ext cx="7613151" cy="1305891"/>
          </a:xfrm>
        </p:spPr>
        <p:txBody>
          <a:bodyPr anchor="t">
            <a:noAutofit/>
          </a:bodyPr>
          <a:lstStyle/>
          <a:p>
            <a:pPr>
              <a:spcBef>
                <a:spcPts val="600"/>
              </a:spcBef>
              <a:spcAft>
                <a:spcPts val="600"/>
              </a:spcAft>
            </a:pPr>
            <a:r>
              <a:rPr lang="en-US" sz="2800" b="0" i="0" u="none" strike="noStrike" baseline="0" dirty="0">
                <a:latin typeface="GillSansStd-Light"/>
              </a:rPr>
              <a:t>An analysis of patients with chronic kidney disease newly referred to a specialized renal service in Sudan</a:t>
            </a:r>
            <a:br>
              <a:rPr lang="en-GB" sz="1800" b="0" i="0" u="none" strike="noStrike" baseline="0" dirty="0">
                <a:latin typeface="GillSansStd-Light"/>
              </a:rPr>
            </a:br>
            <a:br>
              <a:rPr lang="en-GB" sz="1800" b="0" i="0" u="none" strike="noStrike" baseline="0" dirty="0">
                <a:latin typeface="GillSansStd-Light"/>
              </a:rPr>
            </a:br>
            <a:r>
              <a:rPr lang="en-GB" sz="1800" b="0" i="0" u="none" strike="noStrike" baseline="0" dirty="0" err="1">
                <a:latin typeface="GillSansStd-Light"/>
              </a:rPr>
              <a:t>Mazin</a:t>
            </a:r>
            <a:r>
              <a:rPr lang="en-GB" sz="1800" b="0" i="0" u="none" strike="noStrike" baseline="0" dirty="0">
                <a:latin typeface="GillSansStd-Light"/>
              </a:rPr>
              <a:t> </a:t>
            </a:r>
            <a:r>
              <a:rPr lang="en-GB" sz="1800" b="0" i="0" u="none" strike="noStrike" baseline="0" dirty="0" err="1">
                <a:latin typeface="GillSansStd-Light"/>
              </a:rPr>
              <a:t>Shigidi</a:t>
            </a:r>
            <a:r>
              <a:rPr lang="en-GB" sz="1800" b="0" i="0" u="none" strike="noStrike" baseline="0" dirty="0">
                <a:latin typeface="GillSansStd-Light"/>
              </a:rPr>
              <a:t>, Sahar Ebrahim, </a:t>
            </a:r>
            <a:r>
              <a:rPr lang="en-GB" sz="1800" b="0" i="0" u="none" strike="noStrike" baseline="0" dirty="0" err="1">
                <a:latin typeface="GillSansStd-Light"/>
              </a:rPr>
              <a:t>Wieam</a:t>
            </a:r>
            <a:r>
              <a:rPr lang="en-GB" sz="1800" b="0" i="0" u="none" strike="noStrike" baseline="0" dirty="0">
                <a:latin typeface="GillSansStd-Light"/>
              </a:rPr>
              <a:t> </a:t>
            </a:r>
            <a:r>
              <a:rPr lang="en-GB" sz="1800" b="0" i="0" u="none" strike="noStrike" baseline="0" dirty="0" err="1">
                <a:latin typeface="GillSansStd-Light"/>
              </a:rPr>
              <a:t>Karrar</a:t>
            </a:r>
            <a:endParaRPr lang="en-GB" sz="3200" dirty="0">
              <a:solidFill>
                <a:schemeClr val="accent6">
                  <a:lumMod val="50000"/>
                </a:schemeClr>
              </a:solidFill>
            </a:endParaRPr>
          </a:p>
        </p:txBody>
      </p:sp>
      <p:sp>
        <p:nvSpPr>
          <p:cNvPr id="8" name="Text Placeholder 7">
            <a:extLst>
              <a:ext uri="{FF2B5EF4-FFF2-40B4-BE49-F238E27FC236}">
                <a16:creationId xmlns:a16="http://schemas.microsoft.com/office/drawing/2014/main" id="{D015B55A-8B64-479C-A5F8-227D4F3C5D77}"/>
              </a:ext>
            </a:extLst>
          </p:cNvPr>
          <p:cNvSpPr>
            <a:spLocks noGrp="1"/>
          </p:cNvSpPr>
          <p:nvPr>
            <p:ph type="body" idx="1"/>
          </p:nvPr>
        </p:nvSpPr>
        <p:spPr>
          <a:xfrm>
            <a:off x="154112" y="1846054"/>
            <a:ext cx="4356928" cy="1092356"/>
          </a:xfrm>
          <a:solidFill>
            <a:schemeClr val="accent6">
              <a:lumMod val="20000"/>
              <a:lumOff val="80000"/>
            </a:schemeClr>
          </a:solidFill>
        </p:spPr>
        <p:txBody>
          <a:bodyPr anchor="t">
            <a:noAutofit/>
          </a:bodyPr>
          <a:lstStyle/>
          <a:p>
            <a:pPr>
              <a:lnSpc>
                <a:spcPct val="100000"/>
              </a:lnSpc>
              <a:spcBef>
                <a:spcPts val="0"/>
              </a:spcBef>
              <a:spcAft>
                <a:spcPts val="600"/>
              </a:spcAft>
            </a:pPr>
            <a:r>
              <a:rPr lang="en-US" sz="1400" b="1" cap="none" dirty="0">
                <a:solidFill>
                  <a:schemeClr val="tx1"/>
                </a:solidFill>
              </a:rPr>
              <a:t>Background</a:t>
            </a:r>
          </a:p>
          <a:p>
            <a:pPr>
              <a:lnSpc>
                <a:spcPct val="100000"/>
              </a:lnSpc>
              <a:spcBef>
                <a:spcPts val="0"/>
              </a:spcBef>
              <a:spcAft>
                <a:spcPts val="600"/>
              </a:spcAft>
            </a:pPr>
            <a:r>
              <a:rPr lang="en-US" sz="1400" cap="none" dirty="0">
                <a:solidFill>
                  <a:schemeClr val="tx1"/>
                </a:solidFill>
              </a:rPr>
              <a:t>Limited data are available regarding the management of chronic kidney disease (CKD) outside the specialized nephrology services in Sudan.</a:t>
            </a:r>
          </a:p>
        </p:txBody>
      </p:sp>
      <p:sp>
        <p:nvSpPr>
          <p:cNvPr id="9" name="Content Placeholder 8">
            <a:extLst>
              <a:ext uri="{FF2B5EF4-FFF2-40B4-BE49-F238E27FC236}">
                <a16:creationId xmlns:a16="http://schemas.microsoft.com/office/drawing/2014/main" id="{A0761E65-AFAC-4A23-BDFB-D011B358CF12}"/>
              </a:ext>
            </a:extLst>
          </p:cNvPr>
          <p:cNvSpPr>
            <a:spLocks noGrp="1"/>
          </p:cNvSpPr>
          <p:nvPr>
            <p:ph sz="half" idx="2"/>
          </p:nvPr>
        </p:nvSpPr>
        <p:spPr>
          <a:xfrm>
            <a:off x="154112" y="3089653"/>
            <a:ext cx="4356928" cy="2294004"/>
          </a:xfrm>
        </p:spPr>
        <p:txBody>
          <a:bodyPr>
            <a:noAutofit/>
          </a:bodyPr>
          <a:lstStyle/>
          <a:p>
            <a:pPr>
              <a:lnSpc>
                <a:spcPct val="100000"/>
              </a:lnSpc>
              <a:spcBef>
                <a:spcPts val="600"/>
              </a:spcBef>
              <a:spcAft>
                <a:spcPts val="0"/>
              </a:spcAft>
            </a:pPr>
            <a:r>
              <a:rPr lang="en-US" sz="1400" b="1" dirty="0">
                <a:solidFill>
                  <a:schemeClr val="tx1"/>
                </a:solidFill>
              </a:rPr>
              <a:t>Methods</a:t>
            </a:r>
          </a:p>
          <a:p>
            <a:pPr>
              <a:lnSpc>
                <a:spcPct val="100000"/>
              </a:lnSpc>
              <a:spcBef>
                <a:spcPts val="600"/>
              </a:spcBef>
              <a:spcAft>
                <a:spcPts val="0"/>
              </a:spcAft>
            </a:pPr>
            <a:r>
              <a:rPr lang="en-US" sz="1400" dirty="0"/>
              <a:t>A retrospective cohort study was conducted at Dr Salma Centre for Kidney Diseases (DSCKD) in Khartoum, Sudan. We aimed to determine the timing and reasons for referral of patients to specialized nephrology services and to evaluate the management of CKD at primary care level. Newly referred adult patients with CKD were recruited between July and September 2018. Information was extracted from the referral notes, from follow-up records at DSCKD and via direct interview of patients.</a:t>
            </a:r>
          </a:p>
        </p:txBody>
      </p:sp>
      <p:sp>
        <p:nvSpPr>
          <p:cNvPr id="10" name="Text Placeholder 9">
            <a:extLst>
              <a:ext uri="{FF2B5EF4-FFF2-40B4-BE49-F238E27FC236}">
                <a16:creationId xmlns:a16="http://schemas.microsoft.com/office/drawing/2014/main" id="{C3B98B77-82E5-44CD-A7EA-A4A7D5376439}"/>
              </a:ext>
            </a:extLst>
          </p:cNvPr>
          <p:cNvSpPr>
            <a:spLocks noGrp="1"/>
          </p:cNvSpPr>
          <p:nvPr>
            <p:ph type="body" sz="quarter" idx="3"/>
          </p:nvPr>
        </p:nvSpPr>
        <p:spPr>
          <a:xfrm>
            <a:off x="4701217" y="5198722"/>
            <a:ext cx="4208394" cy="952261"/>
          </a:xfrm>
          <a:solidFill>
            <a:schemeClr val="accent6">
              <a:lumMod val="20000"/>
              <a:lumOff val="80000"/>
            </a:schemeClr>
          </a:solidFill>
        </p:spPr>
        <p:txBody>
          <a:bodyPr anchor="t">
            <a:noAutofit/>
          </a:bodyPr>
          <a:lstStyle/>
          <a:p>
            <a:pPr>
              <a:spcBef>
                <a:spcPts val="600"/>
              </a:spcBef>
              <a:spcAft>
                <a:spcPts val="0"/>
              </a:spcAft>
            </a:pPr>
            <a:r>
              <a:rPr lang="en-US" sz="1400" b="1" cap="none" dirty="0">
                <a:solidFill>
                  <a:schemeClr val="tx1"/>
                </a:solidFill>
              </a:rPr>
              <a:t>Conclusion </a:t>
            </a:r>
          </a:p>
          <a:p>
            <a:pPr>
              <a:spcBef>
                <a:spcPts val="600"/>
              </a:spcBef>
              <a:spcAft>
                <a:spcPts val="0"/>
              </a:spcAft>
            </a:pPr>
            <a:r>
              <a:rPr lang="en-US" sz="1400" cap="none" dirty="0">
                <a:solidFill>
                  <a:schemeClr val="tx1"/>
                </a:solidFill>
              </a:rPr>
              <a:t>The current study reflects a good level of awareness regarding the management of CKD at primary care level and appropriate timing of referrals in most cases.</a:t>
            </a:r>
          </a:p>
        </p:txBody>
      </p:sp>
      <p:sp>
        <p:nvSpPr>
          <p:cNvPr id="12" name="TextBox 11">
            <a:extLst>
              <a:ext uri="{FF2B5EF4-FFF2-40B4-BE49-F238E27FC236}">
                <a16:creationId xmlns:a16="http://schemas.microsoft.com/office/drawing/2014/main" id="{1954A57B-A006-4DB6-941C-10D16256CB58}"/>
              </a:ext>
            </a:extLst>
          </p:cNvPr>
          <p:cNvSpPr txBox="1"/>
          <p:nvPr/>
        </p:nvSpPr>
        <p:spPr>
          <a:xfrm>
            <a:off x="154112" y="5383657"/>
            <a:ext cx="4356928" cy="815608"/>
          </a:xfrm>
          <a:prstGeom prst="rect">
            <a:avLst/>
          </a:prstGeom>
          <a:noFill/>
        </p:spPr>
        <p:txBody>
          <a:bodyPr wrap="square">
            <a:spAutoFit/>
          </a:bodyPr>
          <a:lstStyle/>
          <a:p>
            <a:pPr>
              <a:spcAft>
                <a:spcPts val="600"/>
              </a:spcAft>
            </a:pPr>
            <a:r>
              <a:rPr lang="en-US" sz="1400" b="1" dirty="0"/>
              <a:t>Results</a:t>
            </a:r>
          </a:p>
          <a:p>
            <a:pPr>
              <a:spcAft>
                <a:spcPts val="600"/>
              </a:spcAft>
            </a:pPr>
            <a:r>
              <a:rPr lang="en-US" sz="1400" dirty="0"/>
              <a:t>A total of 244 patients were studied. Their mean age was 55 ± 13 years and 210 (86%) were on regular follow-up at</a:t>
            </a:r>
          </a:p>
        </p:txBody>
      </p:sp>
      <p:sp>
        <p:nvSpPr>
          <p:cNvPr id="14" name="TextBox 13">
            <a:extLst>
              <a:ext uri="{FF2B5EF4-FFF2-40B4-BE49-F238E27FC236}">
                <a16:creationId xmlns:a16="http://schemas.microsoft.com/office/drawing/2014/main" id="{4ECE9E1D-EBCC-4224-ABC9-EFC4F61AB95D}"/>
              </a:ext>
            </a:extLst>
          </p:cNvPr>
          <p:cNvSpPr txBox="1"/>
          <p:nvPr/>
        </p:nvSpPr>
        <p:spPr>
          <a:xfrm>
            <a:off x="4982967" y="6375876"/>
            <a:ext cx="4161033" cy="523220"/>
          </a:xfrm>
          <a:prstGeom prst="rect">
            <a:avLst/>
          </a:prstGeom>
          <a:noFill/>
        </p:spPr>
        <p:txBody>
          <a:bodyPr wrap="square">
            <a:spAutoFit/>
          </a:bodyPr>
          <a:lstStyle/>
          <a:p>
            <a:pPr algn="r"/>
            <a:r>
              <a:rPr lang="en-GB" sz="1400" dirty="0" err="1">
                <a:solidFill>
                  <a:srgbClr val="000000"/>
                </a:solidFill>
                <a:latin typeface="Merrieweather sans"/>
              </a:rPr>
              <a:t>Afr</a:t>
            </a:r>
            <a:r>
              <a:rPr lang="en-GB" sz="1400" dirty="0">
                <a:solidFill>
                  <a:srgbClr val="000000"/>
                </a:solidFill>
                <a:latin typeface="Merrieweather sans"/>
              </a:rPr>
              <a:t> J Nephrol. 2021; 24 (1): 12 - 18</a:t>
            </a:r>
          </a:p>
          <a:p>
            <a:pPr algn="r"/>
            <a:r>
              <a:rPr lang="en-GB" sz="1400" dirty="0">
                <a:solidFill>
                  <a:srgbClr val="000000"/>
                </a:solidFill>
                <a:latin typeface="Merrieweather sans"/>
              </a:rPr>
              <a:t>DOI: </a:t>
            </a:r>
            <a:r>
              <a:rPr lang="en-GB" sz="1400" b="0" i="0" dirty="0">
                <a:solidFill>
                  <a:srgbClr val="009DE5"/>
                </a:solidFill>
                <a:effectLst/>
                <a:latin typeface="Noto Sans"/>
                <a:hlinkClick r:id="rId2"/>
              </a:rPr>
              <a:t> https://doi.org/10.21804/24-1-4467</a:t>
            </a:r>
            <a:endParaRPr lang="en-GB" sz="1400" dirty="0"/>
          </a:p>
        </p:txBody>
      </p:sp>
      <p:sp>
        <p:nvSpPr>
          <p:cNvPr id="17" name="TextBox 16">
            <a:extLst>
              <a:ext uri="{FF2B5EF4-FFF2-40B4-BE49-F238E27FC236}">
                <a16:creationId xmlns:a16="http://schemas.microsoft.com/office/drawing/2014/main" id="{52B6B19D-CD30-4A02-A4FB-E315FA0DF720}"/>
              </a:ext>
            </a:extLst>
          </p:cNvPr>
          <p:cNvSpPr txBox="1"/>
          <p:nvPr/>
        </p:nvSpPr>
        <p:spPr>
          <a:xfrm>
            <a:off x="4632962" y="1813583"/>
            <a:ext cx="4582274" cy="523220"/>
          </a:xfrm>
          <a:prstGeom prst="rect">
            <a:avLst/>
          </a:prstGeom>
          <a:noFill/>
        </p:spPr>
        <p:txBody>
          <a:bodyPr wrap="square">
            <a:spAutoFit/>
          </a:bodyPr>
          <a:lstStyle/>
          <a:p>
            <a:pPr algn="l"/>
            <a:r>
              <a:rPr lang="en-US" sz="1400" dirty="0"/>
              <a:t>primary care level. Hypertensive kidney disease and </a:t>
            </a:r>
            <a:r>
              <a:rPr lang="en-US" sz="1400" b="0" i="0" u="none" strike="noStrike" baseline="0" dirty="0">
                <a:latin typeface="GillSansStd-Light"/>
              </a:rPr>
              <a:t>diabetic nephropathy were the leading causes of CKD. </a:t>
            </a:r>
            <a:endParaRPr lang="en-GB" sz="1400" dirty="0"/>
          </a:p>
        </p:txBody>
      </p:sp>
      <p:pic>
        <p:nvPicPr>
          <p:cNvPr id="19" name="Picture 18">
            <a:extLst>
              <a:ext uri="{FF2B5EF4-FFF2-40B4-BE49-F238E27FC236}">
                <a16:creationId xmlns:a16="http://schemas.microsoft.com/office/drawing/2014/main" id="{938046C6-895C-4D4A-8C0A-D8F4759B7723}"/>
              </a:ext>
            </a:extLst>
          </p:cNvPr>
          <p:cNvPicPr>
            <a:picLocks noChangeAspect="1"/>
          </p:cNvPicPr>
          <p:nvPr/>
        </p:nvPicPr>
        <p:blipFill>
          <a:blip r:embed="rId3"/>
          <a:stretch>
            <a:fillRect/>
          </a:stretch>
        </p:blipFill>
        <p:spPr>
          <a:xfrm>
            <a:off x="4701217" y="2335075"/>
            <a:ext cx="4208394" cy="2556184"/>
          </a:xfrm>
          <a:prstGeom prst="rect">
            <a:avLst/>
          </a:prstGeom>
        </p:spPr>
      </p:pic>
    </p:spTree>
    <p:extLst>
      <p:ext uri="{BB962C8B-B14F-4D97-AF65-F5344CB8AC3E}">
        <p14:creationId xmlns:p14="http://schemas.microsoft.com/office/powerpoint/2010/main" val="445354782"/>
      </p:ext>
    </p:extLst>
  </p:cSld>
  <p:clrMapOvr>
    <a:masterClrMapping/>
  </p:clrMapOvr>
</p:sld>
</file>

<file path=ppt/theme/theme1.xml><?xml version="1.0" encoding="utf-8"?>
<a:theme xmlns:a="http://schemas.openxmlformats.org/drawingml/2006/main" name="Retrospect">
  <a:themeElements>
    <a:clrScheme name="Retrospect">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docProps/app.xml><?xml version="1.0" encoding="utf-8"?>
<Properties xmlns="http://schemas.openxmlformats.org/officeDocument/2006/extended-properties" xmlns:vt="http://schemas.openxmlformats.org/officeDocument/2006/docPropsVTypes">
  <Template>Retrospect</Template>
  <TotalTime>0</TotalTime>
  <Words>228</Words>
  <Application>Microsoft Office PowerPoint</Application>
  <PresentationFormat>On-screen Show (4:3)</PresentationFormat>
  <Paragraphs>12</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Calibri</vt:lpstr>
      <vt:lpstr>Calibri Light</vt:lpstr>
      <vt:lpstr>GillSansStd-Light</vt:lpstr>
      <vt:lpstr>Merrieweather sans</vt:lpstr>
      <vt:lpstr>Noto Sans</vt:lpstr>
      <vt:lpstr>Retrospect</vt:lpstr>
      <vt:lpstr>An analysis of patients with chronic kidney disease newly referred to a specialized renal service in Sudan  Mazin Shigidi, Sahar Ebrahim, Wieam Karrar</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Fergus Caskey</dc:creator>
  <cp:lastModifiedBy>Fergus Caskey</cp:lastModifiedBy>
  <cp:revision>6</cp:revision>
  <cp:lastPrinted>2021-07-01T14:42:09Z</cp:lastPrinted>
  <dcterms:created xsi:type="dcterms:W3CDTF">2020-12-30T17:20:50Z</dcterms:created>
  <dcterms:modified xsi:type="dcterms:W3CDTF">2021-07-04T13:50:08Z</dcterms:modified>
</cp:coreProperties>
</file>