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5A7516-FD4C-48DA-AE9B-0AB31422C398}" v="6" dt="2021-10-05T07:12:15.1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35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7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149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0CC8-CFAD-48E3-8AFD-B076A37E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967E0-7115-412D-98E8-7D3DDDD9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175F8-1902-4540-9B04-A487756A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7536B-8D7D-4FA3-98CD-B7E72EF4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72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3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8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88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6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9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92A019F-0B73-465B-9D4A-28123189F4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760" y="166367"/>
            <a:ext cx="1049204" cy="14507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40B82395-6C17-425F-8A28-34AB91C7694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87" y="6420627"/>
            <a:ext cx="382514" cy="38251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C2D46B-96AE-4907-AD20-EAB71F375803}"/>
              </a:ext>
            </a:extLst>
          </p:cNvPr>
          <p:cNvSpPr txBox="1"/>
          <p:nvPr userDrawn="1"/>
        </p:nvSpPr>
        <p:spPr>
          <a:xfrm>
            <a:off x="457201" y="6349976"/>
            <a:ext cx="3819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official publication of AFRAN</a:t>
            </a:r>
          </a:p>
          <a:p>
            <a:r>
              <a:rPr lang="en-US" sz="1400" dirty="0"/>
              <a:t>The African Association of Nephrology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2403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oi.org/10.21804/24-1-4467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E7558D4-95AE-4FEB-9744-7998329D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2" y="307153"/>
            <a:ext cx="7613151" cy="1305891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0" i="0" u="none" strike="noStrike" baseline="0" dirty="0">
                <a:latin typeface="GillSansStd-Light"/>
              </a:rPr>
              <a:t>Strategies used by Kenyan patients on maintenance </a:t>
            </a:r>
            <a:r>
              <a:rPr lang="en-US" sz="2400" b="0" i="0" u="none" strike="noStrike" baseline="0" dirty="0" err="1">
                <a:latin typeface="GillSansStd-Light"/>
              </a:rPr>
              <a:t>haemodialysis</a:t>
            </a:r>
            <a:r>
              <a:rPr lang="en-US" sz="2400" b="0" i="0" u="none" strike="noStrike" baseline="0" dirty="0">
                <a:latin typeface="GillSansStd-Light"/>
              </a:rPr>
              <a:t> for coping with stress related to intradialytic events</a:t>
            </a:r>
            <a:br>
              <a:rPr lang="en-GB" sz="1800" b="0" i="0" u="none" strike="noStrike" baseline="0" dirty="0">
                <a:latin typeface="GillSansStd-Light"/>
              </a:rPr>
            </a:br>
            <a:r>
              <a:rPr lang="fi-FI" sz="1800" b="0" i="0" u="none" strike="noStrike" baseline="0" dirty="0">
                <a:latin typeface="GillSansStd-Light"/>
              </a:rPr>
              <a:t>Lydia Muthoka, Dorcas Maina, Samuel Kimani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015B55A-8B64-479C-A5F8-227D4F3C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112" y="1846054"/>
            <a:ext cx="4356928" cy="1092356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Background </a:t>
            </a:r>
            <a:r>
              <a:rPr lang="en-US" sz="1400" cap="none" dirty="0">
                <a:solidFill>
                  <a:schemeClr val="tx1"/>
                </a:solidFill>
              </a:rPr>
              <a:t>Intradialytic events,  such as cramping, hypotension and shivering, are major </a:t>
            </a:r>
            <a:r>
              <a:rPr lang="en-US" sz="1400" cap="none" dirty="0" err="1">
                <a:solidFill>
                  <a:schemeClr val="tx1"/>
                </a:solidFill>
              </a:rPr>
              <a:t>stres-sors</a:t>
            </a:r>
            <a:r>
              <a:rPr lang="en-US" sz="1400" cap="none" dirty="0">
                <a:solidFill>
                  <a:schemeClr val="tx1"/>
                </a:solidFill>
              </a:rPr>
              <a:t> for persons on </a:t>
            </a:r>
            <a:r>
              <a:rPr lang="en-US" sz="1400" cap="none" dirty="0" err="1">
                <a:solidFill>
                  <a:schemeClr val="tx1"/>
                </a:solidFill>
              </a:rPr>
              <a:t>haemodialysis</a:t>
            </a:r>
            <a:r>
              <a:rPr lang="en-US" sz="1400" cap="none" dirty="0">
                <a:solidFill>
                  <a:schemeClr val="tx1"/>
                </a:solidFill>
              </a:rPr>
              <a:t>. In an attempt to cope with stress associated with dialysis, most patients tend to adopt emotion-orientated coping strategies. This study aimed at evaluating the coping strategies used by patients at Kenyatta National Hospital, to deal with stress related to intradialytic events.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1400" cap="none" dirty="0">
              <a:solidFill>
                <a:schemeClr val="tx1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0761E65-AFAC-4A23-BDFB-D011B358C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4112" y="3667873"/>
            <a:ext cx="4356928" cy="17157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tx1"/>
                </a:solidFill>
              </a:rPr>
              <a:t>Methods </a:t>
            </a:r>
            <a:r>
              <a:rPr lang="en-US" sz="1400" dirty="0">
                <a:solidFill>
                  <a:schemeClr val="tx1"/>
                </a:solidFill>
              </a:rPr>
              <a:t>A  cross-sectional  study  was  conducted  among  96  participants  undergoing  maintenance  </a:t>
            </a:r>
            <a:r>
              <a:rPr lang="en-US" sz="1400" dirty="0" err="1">
                <a:solidFill>
                  <a:schemeClr val="tx1"/>
                </a:solidFill>
              </a:rPr>
              <a:t>haemodialysis</a:t>
            </a:r>
            <a:r>
              <a:rPr lang="en-US" sz="1400" dirty="0">
                <a:solidFill>
                  <a:schemeClr val="tx1"/>
                </a:solidFill>
              </a:rPr>
              <a:t>.  They were selected through convenience sampling. Data were collected using a researcher-administered question-</a:t>
            </a:r>
            <a:r>
              <a:rPr lang="en-US" sz="1400" dirty="0" err="1">
                <a:solidFill>
                  <a:schemeClr val="tx1"/>
                </a:solidFill>
              </a:rPr>
              <a:t>naire</a:t>
            </a:r>
            <a:r>
              <a:rPr lang="en-US" sz="1400" dirty="0">
                <a:solidFill>
                  <a:schemeClr val="tx1"/>
                </a:solidFill>
              </a:rPr>
              <a:t>  for  demographic  data, a  visual  analogue  scale  to  assess  stress, and  the  </a:t>
            </a:r>
            <a:r>
              <a:rPr lang="en-US" sz="1400" dirty="0" err="1">
                <a:solidFill>
                  <a:schemeClr val="tx1"/>
                </a:solidFill>
              </a:rPr>
              <a:t>Jaloweic</a:t>
            </a:r>
            <a:r>
              <a:rPr lang="en-US" sz="1400" dirty="0">
                <a:solidFill>
                  <a:schemeClr val="tx1"/>
                </a:solidFill>
              </a:rPr>
              <a:t>  coping  scale.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sz="14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3B98B77-82E5-44CD-A7EA-A4A7D5376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01217" y="5198722"/>
            <a:ext cx="4208394" cy="1097636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Conclusion  </a:t>
            </a:r>
            <a:r>
              <a:rPr lang="en-US" sz="1400" cap="none" dirty="0">
                <a:solidFill>
                  <a:schemeClr val="tx1"/>
                </a:solidFill>
              </a:rPr>
              <a:t>Intradialytic  events  were  common among  our  participants  and  the  majority  used confrontational,  fatalistic and  supportive  coping  strategies. Tailored  counselling  services  are recommended  to  reinforce  effective  coping.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54A57B-A006-4DB6-941C-10D16256CB58}"/>
              </a:ext>
            </a:extLst>
          </p:cNvPr>
          <p:cNvSpPr txBox="1"/>
          <p:nvPr/>
        </p:nvSpPr>
        <p:spPr>
          <a:xfrm>
            <a:off x="154112" y="5126807"/>
            <a:ext cx="435692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/>
              <a:t>Results </a:t>
            </a:r>
            <a:r>
              <a:rPr lang="en-US" sz="1400" dirty="0"/>
              <a:t>The majority (62%) of the participants were male. Muscle cramps (55%), headaches (54%) and hypertension (47%) were the most commonly experienced intradialytic events. The mean level of stress on the </a:t>
            </a:r>
            <a:r>
              <a:rPr lang="en-US" sz="1400" dirty="0" err="1"/>
              <a:t>Jaloweic</a:t>
            </a:r>
            <a:r>
              <a:rPr lang="en-US" sz="1400" dirty="0"/>
              <a:t> scale was 5.1 ± 2.1.  The commonly used coping strategies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CE9E1D-EBCC-4224-ABC9-EFC4F61AB95D}"/>
              </a:ext>
            </a:extLst>
          </p:cNvPr>
          <p:cNvSpPr txBox="1"/>
          <p:nvPr/>
        </p:nvSpPr>
        <p:spPr>
          <a:xfrm>
            <a:off x="4982967" y="6375876"/>
            <a:ext cx="4161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dirty="0" err="1">
                <a:solidFill>
                  <a:srgbClr val="000000"/>
                </a:solidFill>
                <a:latin typeface="Merrieweather sans"/>
              </a:rPr>
              <a:t>Afr</a:t>
            </a:r>
            <a:r>
              <a:rPr lang="en-GB" sz="1400" dirty="0">
                <a:solidFill>
                  <a:srgbClr val="000000"/>
                </a:solidFill>
                <a:latin typeface="Merrieweather sans"/>
              </a:rPr>
              <a:t> J Nephrol. 2021; 24 (1): 33-38</a:t>
            </a:r>
          </a:p>
          <a:p>
            <a:pPr algn="r"/>
            <a:r>
              <a:rPr lang="en-GB" sz="1400" dirty="0">
                <a:solidFill>
                  <a:srgbClr val="000000"/>
                </a:solidFill>
                <a:latin typeface="Merrieweather sans"/>
              </a:rPr>
              <a:t>DOI: https://doi.org/10.21804/24-1-4529</a:t>
            </a:r>
            <a:r>
              <a:rPr lang="en-GB" sz="1400" b="0" i="0" dirty="0">
                <a:solidFill>
                  <a:srgbClr val="009DE5"/>
                </a:solidFill>
                <a:effectLst/>
                <a:latin typeface="Noto Sans"/>
                <a:hlinkClick r:id="rId2"/>
              </a:rPr>
              <a:t> 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6B19D-CD30-4A02-A4FB-E315FA0DF720}"/>
              </a:ext>
            </a:extLst>
          </p:cNvPr>
          <p:cNvSpPr txBox="1"/>
          <p:nvPr/>
        </p:nvSpPr>
        <p:spPr>
          <a:xfrm>
            <a:off x="4632962" y="1813583"/>
            <a:ext cx="427664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were confrontational (45%), fatalistic (46%) and supportive (48%). The level of stress explained 66% of the variance associated with the use of a coping style (P = 0.01).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DA7ACE-498B-4115-9305-69CFCDB077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5723" y="2805934"/>
            <a:ext cx="2113630" cy="16902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6489BD-6E09-40EC-981F-A86C8CFF85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9353" y="3429000"/>
            <a:ext cx="2131451" cy="169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3547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275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GillSansStd-Light</vt:lpstr>
      <vt:lpstr>Merrieweather sans</vt:lpstr>
      <vt:lpstr>Noto Sans</vt:lpstr>
      <vt:lpstr>Retrospect</vt:lpstr>
      <vt:lpstr>Strategies used by Kenyan patients on maintenance haemodialysis for coping with stress related to intradialytic events Lydia Muthoka, Dorcas Maina, Samuel Kimani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Fergus Caskey</dc:creator>
  <cp:lastModifiedBy>Davids, Razeen [mrd@sun.ac.za]</cp:lastModifiedBy>
  <cp:revision>7</cp:revision>
  <cp:lastPrinted>2021-07-01T14:42:09Z</cp:lastPrinted>
  <dcterms:created xsi:type="dcterms:W3CDTF">2020-12-30T17:20:50Z</dcterms:created>
  <dcterms:modified xsi:type="dcterms:W3CDTF">2021-10-05T07:50:07Z</dcterms:modified>
</cp:coreProperties>
</file>