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2" d="100"/>
          <a:sy n="62" d="100"/>
        </p:scale>
        <p:origin x="142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gus Caskey" userId="3606ede0-ea83-4955-9435-fb88e8071476" providerId="ADAL" clId="{C51B742C-180A-4E52-B397-7B404F5118F9}"/>
    <pc:docChg chg="undo custSel modSld">
      <pc:chgData name="Fergus Caskey" userId="3606ede0-ea83-4955-9435-fb88e8071476" providerId="ADAL" clId="{C51B742C-180A-4E52-B397-7B404F5118F9}" dt="2021-10-28T07:55:55.386" v="233"/>
      <pc:docMkLst>
        <pc:docMk/>
      </pc:docMkLst>
      <pc:sldChg chg="addSp delSp modSp mod">
        <pc:chgData name="Fergus Caskey" userId="3606ede0-ea83-4955-9435-fb88e8071476" providerId="ADAL" clId="{C51B742C-180A-4E52-B397-7B404F5118F9}" dt="2021-10-28T07:55:55.386" v="233"/>
        <pc:sldMkLst>
          <pc:docMk/>
          <pc:sldMk cId="445354782" sldId="256"/>
        </pc:sldMkLst>
        <pc:spChg chg="add del mod">
          <ac:chgData name="Fergus Caskey" userId="3606ede0-ea83-4955-9435-fb88e8071476" providerId="ADAL" clId="{C51B742C-180A-4E52-B397-7B404F5118F9}" dt="2021-10-28T07:41:22.670" v="48" actId="478"/>
          <ac:spMkLst>
            <pc:docMk/>
            <pc:sldMk cId="445354782" sldId="256"/>
            <ac:spMk id="3" creationId="{433CFE49-431D-4BD2-BA60-C78E4AEC8E18}"/>
          </ac:spMkLst>
        </pc:spChg>
        <pc:spChg chg="mod">
          <ac:chgData name="Fergus Caskey" userId="3606ede0-ea83-4955-9435-fb88e8071476" providerId="ADAL" clId="{C51B742C-180A-4E52-B397-7B404F5118F9}" dt="2021-10-28T07:39:58.230" v="38" actId="20577"/>
          <ac:spMkLst>
            <pc:docMk/>
            <pc:sldMk cId="445354782" sldId="256"/>
            <ac:spMk id="7" creationId="{1E7558D4-95AE-4FEB-9744-7998329DF06D}"/>
          </ac:spMkLst>
        </pc:spChg>
        <pc:spChg chg="mod">
          <ac:chgData name="Fergus Caskey" userId="3606ede0-ea83-4955-9435-fb88e8071476" providerId="ADAL" clId="{C51B742C-180A-4E52-B397-7B404F5118F9}" dt="2021-10-28T07:53:12.078" v="179" actId="20577"/>
          <ac:spMkLst>
            <pc:docMk/>
            <pc:sldMk cId="445354782" sldId="256"/>
            <ac:spMk id="8" creationId="{D015B55A-8B64-479C-A5F8-227D4F3C5D77}"/>
          </ac:spMkLst>
        </pc:spChg>
        <pc:spChg chg="del">
          <ac:chgData name="Fergus Caskey" userId="3606ede0-ea83-4955-9435-fb88e8071476" providerId="ADAL" clId="{C51B742C-180A-4E52-B397-7B404F5118F9}" dt="2021-10-28T07:41:19.414" v="47" actId="478"/>
          <ac:spMkLst>
            <pc:docMk/>
            <pc:sldMk cId="445354782" sldId="256"/>
            <ac:spMk id="9" creationId="{A0761E65-AFAC-4A23-BDFB-D011B358CF12}"/>
          </ac:spMkLst>
        </pc:spChg>
        <pc:spChg chg="mod">
          <ac:chgData name="Fergus Caskey" userId="3606ede0-ea83-4955-9435-fb88e8071476" providerId="ADAL" clId="{C51B742C-180A-4E52-B397-7B404F5118F9}" dt="2021-10-28T07:54:01.508" v="195" actId="14100"/>
          <ac:spMkLst>
            <pc:docMk/>
            <pc:sldMk cId="445354782" sldId="256"/>
            <ac:spMk id="10" creationId="{C3B98B77-82E5-44CD-A7EA-A4A7D5376439}"/>
          </ac:spMkLst>
        </pc:spChg>
        <pc:spChg chg="del">
          <ac:chgData name="Fergus Caskey" userId="3606ede0-ea83-4955-9435-fb88e8071476" providerId="ADAL" clId="{C51B742C-180A-4E52-B397-7B404F5118F9}" dt="2021-10-28T07:41:42.198" v="59" actId="478"/>
          <ac:spMkLst>
            <pc:docMk/>
            <pc:sldMk cId="445354782" sldId="256"/>
            <ac:spMk id="12" creationId="{1954A57B-A006-4DB6-941C-10D16256CB58}"/>
          </ac:spMkLst>
        </pc:spChg>
        <pc:spChg chg="mod">
          <ac:chgData name="Fergus Caskey" userId="3606ede0-ea83-4955-9435-fb88e8071476" providerId="ADAL" clId="{C51B742C-180A-4E52-B397-7B404F5118F9}" dt="2021-10-28T07:55:55.386" v="233"/>
          <ac:spMkLst>
            <pc:docMk/>
            <pc:sldMk cId="445354782" sldId="256"/>
            <ac:spMk id="14" creationId="{4ECE9E1D-EBCC-4224-ABC9-EFC4F61AB95D}"/>
          </ac:spMkLst>
        </pc:spChg>
        <pc:spChg chg="del">
          <ac:chgData name="Fergus Caskey" userId="3606ede0-ea83-4955-9435-fb88e8071476" providerId="ADAL" clId="{C51B742C-180A-4E52-B397-7B404F5118F9}" dt="2021-10-28T07:47:39.339" v="123" actId="478"/>
          <ac:spMkLst>
            <pc:docMk/>
            <pc:sldMk cId="445354782" sldId="256"/>
            <ac:spMk id="17" creationId="{52B6B19D-CD30-4A02-A4FB-E315FA0DF720}"/>
          </ac:spMkLst>
        </pc:spChg>
        <pc:picChg chg="add del mod">
          <ac:chgData name="Fergus Caskey" userId="3606ede0-ea83-4955-9435-fb88e8071476" providerId="ADAL" clId="{C51B742C-180A-4E52-B397-7B404F5118F9}" dt="2021-10-28T07:54:06.966" v="196" actId="478"/>
          <ac:picMkLst>
            <pc:docMk/>
            <pc:sldMk cId="445354782" sldId="256"/>
            <ac:picMk id="5" creationId="{EA7284BA-069B-44A0-9092-45334B8EEB1E}"/>
          </ac:picMkLst>
        </pc:picChg>
        <pc:picChg chg="add mod">
          <ac:chgData name="Fergus Caskey" userId="3606ede0-ea83-4955-9435-fb88e8071476" providerId="ADAL" clId="{C51B742C-180A-4E52-B397-7B404F5118F9}" dt="2021-10-28T07:54:40.824" v="222" actId="1036"/>
          <ac:picMkLst>
            <pc:docMk/>
            <pc:sldMk cId="445354782" sldId="256"/>
            <ac:picMk id="11" creationId="{8AA43F36-43FB-468B-AAD8-3E2458FD3AFB}"/>
          </ac:picMkLst>
        </pc:picChg>
        <pc:picChg chg="add mod">
          <ac:chgData name="Fergus Caskey" userId="3606ede0-ea83-4955-9435-fb88e8071476" providerId="ADAL" clId="{C51B742C-180A-4E52-B397-7B404F5118F9}" dt="2021-10-28T07:54:32.901" v="213" actId="1036"/>
          <ac:picMkLst>
            <pc:docMk/>
            <pc:sldMk cId="445354782" sldId="256"/>
            <ac:picMk id="15" creationId="{E4E0AC96-4654-4F55-9861-D870B57B764A}"/>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28/10/2021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8350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28/10/2021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660071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28/10/2021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31071498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80CC8-CFAD-48E3-8AFD-B076A37E520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FD967E0-7115-412D-98E8-7D3DDDD93A13}"/>
              </a:ext>
            </a:extLst>
          </p:cNvPr>
          <p:cNvSpPr>
            <a:spLocks noGrp="1"/>
          </p:cNvSpPr>
          <p:nvPr>
            <p:ph type="dt" sz="half" idx="10"/>
          </p:nvPr>
        </p:nvSpPr>
        <p:spPr>
          <a:xfrm>
            <a:off x="822962" y="6459788"/>
            <a:ext cx="1854203" cy="365125"/>
          </a:xfrm>
          <a:prstGeom prst="rect">
            <a:avLst/>
          </a:prstGeom>
        </p:spPr>
        <p:txBody>
          <a:bodyPr/>
          <a:lstStyle/>
          <a:p>
            <a:fld id="{2587F7CB-2407-4525-B083-B496D012C56F}" type="datetimeFigureOut">
              <a:rPr lang="en-GB" smtClean="0"/>
              <a:t>28/10/2021</a:t>
            </a:fld>
            <a:endParaRPr lang="en-GB" dirty="0"/>
          </a:p>
        </p:txBody>
      </p:sp>
      <p:sp>
        <p:nvSpPr>
          <p:cNvPr id="4" name="Footer Placeholder 3">
            <a:extLst>
              <a:ext uri="{FF2B5EF4-FFF2-40B4-BE49-F238E27FC236}">
                <a16:creationId xmlns:a16="http://schemas.microsoft.com/office/drawing/2014/main" id="{2A5175F8-1902-4540-9B04-A487756A24DD}"/>
              </a:ext>
            </a:extLst>
          </p:cNvPr>
          <p:cNvSpPr>
            <a:spLocks noGrp="1"/>
          </p:cNvSpPr>
          <p:nvPr>
            <p:ph type="ftr" sz="quarter" idx="11"/>
          </p:nvPr>
        </p:nvSpPr>
        <p:spPr>
          <a:xfrm>
            <a:off x="2764640" y="6459788"/>
            <a:ext cx="3617103"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E467536B-8D7D-4FA3-98CD-B7E72EF406FB}"/>
              </a:ext>
            </a:extLst>
          </p:cNvPr>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41548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28/10/2021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622726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87F7CB-2407-4525-B083-B496D012C56F}" type="datetimeFigureOut">
              <a:rPr lang="en-GB" smtClean="0"/>
              <a:t>28/10/2021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6371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587F7CB-2407-4525-B083-B496D012C56F}" type="datetimeFigureOut">
              <a:rPr lang="en-GB" smtClean="0"/>
              <a:t>28/10/2021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1292427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87F7CB-2407-4525-B083-B496D012C56F}" type="datetimeFigureOut">
              <a:rPr lang="en-GB" smtClean="0"/>
              <a:t>28/10/2021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44669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587F7CB-2407-4525-B083-B496D012C56F}" type="datetimeFigureOut">
              <a:rPr lang="en-GB" smtClean="0"/>
              <a:t>28/10/2021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787780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587F7CB-2407-4525-B083-B496D012C56F}" type="datetimeFigureOut">
              <a:rPr lang="en-GB" smtClean="0"/>
              <a:t>28/10/2021</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629883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2587F7CB-2407-4525-B083-B496D012C56F}" type="datetimeFigureOut">
              <a:rPr lang="en-GB" smtClean="0"/>
              <a:t>28/10/2021</a:t>
            </a:fld>
            <a:endParaRPr lang="en-GB"/>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69B7BF3-8CD9-45C1-B459-D33AEA7BC74E}" type="slidenum">
              <a:rPr lang="en-GB" smtClean="0"/>
              <a:t>‹#›</a:t>
            </a:fld>
            <a:endParaRPr lang="en-GB"/>
          </a:p>
        </p:txBody>
      </p:sp>
    </p:spTree>
    <p:extLst>
      <p:ext uri="{BB962C8B-B14F-4D97-AF65-F5344CB8AC3E}">
        <p14:creationId xmlns:p14="http://schemas.microsoft.com/office/powerpoint/2010/main" val="1344664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87F7CB-2407-4525-B083-B496D012C56F}" type="datetimeFigureOut">
              <a:rPr lang="en-GB" smtClean="0"/>
              <a:t>28/10/2021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034497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10/28/2021</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B69B7BF3-8CD9-45C1-B459-D33AEA7BC74E}" type="slidenum">
              <a:rPr lang="en-GB" smtClean="0"/>
              <a:t>‹#›</a:t>
            </a:fld>
            <a:endParaRPr lang="en-GB"/>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A picture containing text, clipart&#10;&#10;Description automatically generated">
            <a:extLst>
              <a:ext uri="{FF2B5EF4-FFF2-40B4-BE49-F238E27FC236}">
                <a16:creationId xmlns:a16="http://schemas.microsoft.com/office/drawing/2014/main" id="{592A019F-0B73-465B-9D4A-28123189F4B7}"/>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7884760" y="166367"/>
            <a:ext cx="1049204" cy="1450752"/>
          </a:xfrm>
          <a:prstGeom prst="ellipse">
            <a:avLst/>
          </a:prstGeom>
          <a:ln>
            <a:noFill/>
          </a:ln>
          <a:effectLst>
            <a:softEdge rad="112500"/>
          </a:effectLst>
        </p:spPr>
      </p:pic>
      <p:pic>
        <p:nvPicPr>
          <p:cNvPr id="12" name="Picture 11" descr="Text&#10;&#10;Description automatically generated with medium confidence">
            <a:extLst>
              <a:ext uri="{FF2B5EF4-FFF2-40B4-BE49-F238E27FC236}">
                <a16:creationId xmlns:a16="http://schemas.microsoft.com/office/drawing/2014/main" id="{40B82395-6C17-425F-8A28-34AB91C76945}"/>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74687" y="6420627"/>
            <a:ext cx="382514" cy="382514"/>
          </a:xfrm>
          <a:prstGeom prst="rect">
            <a:avLst/>
          </a:prstGeom>
        </p:spPr>
      </p:pic>
      <p:sp>
        <p:nvSpPr>
          <p:cNvPr id="13" name="TextBox 12">
            <a:extLst>
              <a:ext uri="{FF2B5EF4-FFF2-40B4-BE49-F238E27FC236}">
                <a16:creationId xmlns:a16="http://schemas.microsoft.com/office/drawing/2014/main" id="{1CC2D46B-96AE-4907-AD20-EAB71F375803}"/>
              </a:ext>
            </a:extLst>
          </p:cNvPr>
          <p:cNvSpPr txBox="1"/>
          <p:nvPr userDrawn="1"/>
        </p:nvSpPr>
        <p:spPr>
          <a:xfrm>
            <a:off x="457201" y="6349976"/>
            <a:ext cx="3819747" cy="523220"/>
          </a:xfrm>
          <a:prstGeom prst="rect">
            <a:avLst/>
          </a:prstGeom>
          <a:noFill/>
        </p:spPr>
        <p:txBody>
          <a:bodyPr wrap="square" rtlCol="0">
            <a:spAutoFit/>
          </a:bodyPr>
          <a:lstStyle/>
          <a:p>
            <a:r>
              <a:rPr lang="en-US" sz="1400" dirty="0"/>
              <a:t>The official publication of AFRAN</a:t>
            </a:r>
          </a:p>
          <a:p>
            <a:r>
              <a:rPr lang="en-US" sz="1400" dirty="0"/>
              <a:t>The African Association of Nephrology</a:t>
            </a:r>
            <a:endParaRPr lang="en-GB" sz="1400" dirty="0"/>
          </a:p>
        </p:txBody>
      </p:sp>
    </p:spTree>
    <p:extLst>
      <p:ext uri="{BB962C8B-B14F-4D97-AF65-F5344CB8AC3E}">
        <p14:creationId xmlns:p14="http://schemas.microsoft.com/office/powerpoint/2010/main" val="382403331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60"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doi.org/10.21804/24-1-4467" TargetMode="External"/><Relationship Id="rId1" Type="http://schemas.openxmlformats.org/officeDocument/2006/relationships/slideLayout" Target="../slideLayouts/slideLayout5.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E7558D4-95AE-4FEB-9744-7998329DF06D}"/>
              </a:ext>
            </a:extLst>
          </p:cNvPr>
          <p:cNvSpPr>
            <a:spLocks noGrp="1"/>
          </p:cNvSpPr>
          <p:nvPr>
            <p:ph type="title"/>
          </p:nvPr>
        </p:nvSpPr>
        <p:spPr>
          <a:xfrm>
            <a:off x="154112" y="307153"/>
            <a:ext cx="7613151" cy="1305891"/>
          </a:xfrm>
        </p:spPr>
        <p:txBody>
          <a:bodyPr anchor="t">
            <a:noAutofit/>
          </a:bodyPr>
          <a:lstStyle/>
          <a:p>
            <a:pPr>
              <a:spcBef>
                <a:spcPts val="600"/>
              </a:spcBef>
              <a:spcAft>
                <a:spcPts val="600"/>
              </a:spcAft>
            </a:pPr>
            <a:r>
              <a:rPr lang="en-US" sz="2800" b="0" i="0" u="none" strike="noStrike" baseline="0" dirty="0">
                <a:latin typeface="GillSansStd-Light"/>
              </a:rPr>
              <a:t>Machine learning and chronic kidney disease risk prediction</a:t>
            </a:r>
            <a:br>
              <a:rPr lang="en-GB" sz="1800" b="0" i="0" u="none" strike="noStrike" baseline="0" dirty="0">
                <a:latin typeface="GillSansStd-Light"/>
              </a:rPr>
            </a:br>
            <a:br>
              <a:rPr lang="en-GB" sz="1800" b="0" i="0" u="none" strike="noStrike" baseline="0" dirty="0">
                <a:latin typeface="GillSansStd-Light"/>
              </a:rPr>
            </a:br>
            <a:r>
              <a:rPr lang="en-GB" sz="1800" b="0" i="0" u="none" strike="noStrike" baseline="0" dirty="0">
                <a:latin typeface="GillSansStd-Light"/>
              </a:rPr>
              <a:t>Marina Wainstein, Sally Shrapnel, Chevon Clark, Wendy Hoy, Helen Healy, Ivor Katz.</a:t>
            </a:r>
            <a:endParaRPr lang="en-GB" sz="3200" dirty="0">
              <a:solidFill>
                <a:schemeClr val="accent6">
                  <a:lumMod val="50000"/>
                </a:schemeClr>
              </a:solidFill>
            </a:endParaRPr>
          </a:p>
        </p:txBody>
      </p:sp>
      <p:sp>
        <p:nvSpPr>
          <p:cNvPr id="8" name="Text Placeholder 7">
            <a:extLst>
              <a:ext uri="{FF2B5EF4-FFF2-40B4-BE49-F238E27FC236}">
                <a16:creationId xmlns:a16="http://schemas.microsoft.com/office/drawing/2014/main" id="{D015B55A-8B64-479C-A5F8-227D4F3C5D77}"/>
              </a:ext>
            </a:extLst>
          </p:cNvPr>
          <p:cNvSpPr>
            <a:spLocks noGrp="1"/>
          </p:cNvSpPr>
          <p:nvPr>
            <p:ph type="body" idx="1"/>
          </p:nvPr>
        </p:nvSpPr>
        <p:spPr>
          <a:xfrm>
            <a:off x="154112" y="1846054"/>
            <a:ext cx="4356928" cy="4441730"/>
          </a:xfrm>
          <a:solidFill>
            <a:schemeClr val="accent6">
              <a:lumMod val="20000"/>
              <a:lumOff val="80000"/>
            </a:schemeClr>
          </a:solidFill>
        </p:spPr>
        <p:txBody>
          <a:bodyPr anchor="t">
            <a:noAutofit/>
          </a:bodyPr>
          <a:lstStyle/>
          <a:p>
            <a:pPr>
              <a:lnSpc>
                <a:spcPct val="100000"/>
              </a:lnSpc>
              <a:spcBef>
                <a:spcPts val="0"/>
              </a:spcBef>
              <a:spcAft>
                <a:spcPts val="600"/>
              </a:spcAft>
            </a:pPr>
            <a:r>
              <a:rPr lang="en-US" sz="1400" b="1" cap="none" dirty="0">
                <a:solidFill>
                  <a:schemeClr val="tx1"/>
                </a:solidFill>
              </a:rPr>
              <a:t>Background </a:t>
            </a:r>
            <a:r>
              <a:rPr lang="en-US" sz="1400" cap="none" dirty="0">
                <a:solidFill>
                  <a:schemeClr val="tx1"/>
                </a:solidFill>
              </a:rPr>
              <a:t>The complex spectrum of precipitants and drivers of progression of chronic kidney disease (CKD)in Africa present a challenge for early diagnosis and effective interventions. Predicting this progression can provide clinicians with guidance on the need and frequency of monitoring in specialist clinics, the degree to which interventions such as kidney biopsies and aggressive risk factor modification may be of use, and to plan, in a timely manner, the various elements of dialysis initiation and transplantation. For patients, such predictions have the potential to </a:t>
            </a:r>
            <a:r>
              <a:rPr lang="en-US" sz="1400" cap="none" dirty="0" err="1">
                <a:solidFill>
                  <a:schemeClr val="tx1"/>
                </a:solidFill>
              </a:rPr>
              <a:t>contextualise</a:t>
            </a:r>
            <a:r>
              <a:rPr lang="en-US" sz="1400" cap="none" dirty="0">
                <a:solidFill>
                  <a:schemeClr val="tx1"/>
                </a:solidFill>
              </a:rPr>
              <a:t> the recommended therapies and monitoring regimes prescribed, allowing them to engage better with decision making and planning if, and when, kidney replacement therapies are needed.</a:t>
            </a:r>
          </a:p>
          <a:p>
            <a:pPr>
              <a:lnSpc>
                <a:spcPct val="100000"/>
              </a:lnSpc>
              <a:spcBef>
                <a:spcPts val="0"/>
              </a:spcBef>
              <a:spcAft>
                <a:spcPts val="600"/>
              </a:spcAft>
            </a:pPr>
            <a:r>
              <a:rPr lang="en-US" sz="1400" cap="none" dirty="0">
                <a:solidFill>
                  <a:schemeClr val="tx1"/>
                </a:solidFill>
              </a:rPr>
              <a:t>This paper explores the use of machine learning to facilitate such predictions and improve our understanding of CKD as well as to provide a platform for future studies to examine their clinical utility and value to both clinicians and patients.</a:t>
            </a:r>
          </a:p>
          <a:p>
            <a:pPr>
              <a:lnSpc>
                <a:spcPct val="100000"/>
              </a:lnSpc>
              <a:spcBef>
                <a:spcPts val="0"/>
              </a:spcBef>
              <a:spcAft>
                <a:spcPts val="600"/>
              </a:spcAft>
            </a:pPr>
            <a:endParaRPr lang="en-US" sz="1400" cap="none" dirty="0">
              <a:solidFill>
                <a:schemeClr val="tx1"/>
              </a:solidFill>
            </a:endParaRPr>
          </a:p>
        </p:txBody>
      </p:sp>
      <p:sp>
        <p:nvSpPr>
          <p:cNvPr id="10" name="Text Placeholder 9">
            <a:extLst>
              <a:ext uri="{FF2B5EF4-FFF2-40B4-BE49-F238E27FC236}">
                <a16:creationId xmlns:a16="http://schemas.microsoft.com/office/drawing/2014/main" id="{C3B98B77-82E5-44CD-A7EA-A4A7D5376439}"/>
              </a:ext>
            </a:extLst>
          </p:cNvPr>
          <p:cNvSpPr>
            <a:spLocks noGrp="1"/>
          </p:cNvSpPr>
          <p:nvPr>
            <p:ph type="body" sz="quarter" idx="3"/>
          </p:nvPr>
        </p:nvSpPr>
        <p:spPr>
          <a:xfrm>
            <a:off x="4632961" y="5465852"/>
            <a:ext cx="4356927" cy="816794"/>
          </a:xfrm>
          <a:solidFill>
            <a:schemeClr val="accent6">
              <a:lumMod val="20000"/>
              <a:lumOff val="80000"/>
            </a:schemeClr>
          </a:solidFill>
        </p:spPr>
        <p:txBody>
          <a:bodyPr anchor="t">
            <a:noAutofit/>
          </a:bodyPr>
          <a:lstStyle/>
          <a:p>
            <a:pPr>
              <a:spcBef>
                <a:spcPts val="600"/>
              </a:spcBef>
              <a:spcAft>
                <a:spcPts val="0"/>
              </a:spcAft>
            </a:pPr>
            <a:r>
              <a:rPr lang="en-US" sz="1400" b="1" cap="none" dirty="0">
                <a:solidFill>
                  <a:schemeClr val="tx1"/>
                </a:solidFill>
              </a:rPr>
              <a:t>Conclusion </a:t>
            </a:r>
            <a:r>
              <a:rPr lang="en-US" sz="1400" cap="none" dirty="0">
                <a:solidFill>
                  <a:schemeClr val="tx1"/>
                </a:solidFill>
              </a:rPr>
              <a:t>Going forward, building on existing systems rather than starting anew may facilitate overcoming many of the existing barriers in AI adoption and implementation in low-resource settings. </a:t>
            </a:r>
          </a:p>
        </p:txBody>
      </p:sp>
      <p:sp>
        <p:nvSpPr>
          <p:cNvPr id="14" name="TextBox 13">
            <a:extLst>
              <a:ext uri="{FF2B5EF4-FFF2-40B4-BE49-F238E27FC236}">
                <a16:creationId xmlns:a16="http://schemas.microsoft.com/office/drawing/2014/main" id="{4ECE9E1D-EBCC-4224-ABC9-EFC4F61AB95D}"/>
              </a:ext>
            </a:extLst>
          </p:cNvPr>
          <p:cNvSpPr txBox="1"/>
          <p:nvPr/>
        </p:nvSpPr>
        <p:spPr>
          <a:xfrm>
            <a:off x="4982967" y="6375876"/>
            <a:ext cx="4161033" cy="523220"/>
          </a:xfrm>
          <a:prstGeom prst="rect">
            <a:avLst/>
          </a:prstGeom>
          <a:noFill/>
        </p:spPr>
        <p:txBody>
          <a:bodyPr wrap="square">
            <a:spAutoFit/>
          </a:bodyPr>
          <a:lstStyle/>
          <a:p>
            <a:pPr algn="r"/>
            <a:r>
              <a:rPr lang="en-GB" sz="1400" dirty="0" err="1">
                <a:solidFill>
                  <a:srgbClr val="000000"/>
                </a:solidFill>
                <a:latin typeface="Merrieweather sans"/>
              </a:rPr>
              <a:t>Afr</a:t>
            </a:r>
            <a:r>
              <a:rPr lang="en-GB" sz="1400" dirty="0">
                <a:solidFill>
                  <a:srgbClr val="000000"/>
                </a:solidFill>
                <a:latin typeface="Merrieweather sans"/>
              </a:rPr>
              <a:t> J Nephrol. 2021; 24 (1): 58-67</a:t>
            </a:r>
          </a:p>
          <a:p>
            <a:pPr algn="r"/>
            <a:r>
              <a:rPr lang="en-GB" sz="1400" dirty="0">
                <a:solidFill>
                  <a:srgbClr val="000000"/>
                </a:solidFill>
                <a:latin typeface="Merrieweather sans"/>
              </a:rPr>
              <a:t>DOI: https://doi.org/10.21804/24-1-4748</a:t>
            </a:r>
            <a:r>
              <a:rPr lang="en-GB" sz="1400" b="0" i="0" dirty="0">
                <a:solidFill>
                  <a:srgbClr val="009DE5"/>
                </a:solidFill>
                <a:effectLst/>
                <a:latin typeface="Noto Sans"/>
                <a:hlinkClick r:id="rId2"/>
              </a:rPr>
              <a:t> </a:t>
            </a:r>
            <a:endParaRPr lang="en-GB" sz="1400" dirty="0"/>
          </a:p>
        </p:txBody>
      </p:sp>
      <p:pic>
        <p:nvPicPr>
          <p:cNvPr id="11" name="Picture 10">
            <a:extLst>
              <a:ext uri="{FF2B5EF4-FFF2-40B4-BE49-F238E27FC236}">
                <a16:creationId xmlns:a16="http://schemas.microsoft.com/office/drawing/2014/main" id="{8AA43F36-43FB-468B-AAD8-3E2458FD3AFB}"/>
              </a:ext>
            </a:extLst>
          </p:cNvPr>
          <p:cNvPicPr>
            <a:picLocks noChangeAspect="1"/>
          </p:cNvPicPr>
          <p:nvPr/>
        </p:nvPicPr>
        <p:blipFill>
          <a:blip r:embed="rId3"/>
          <a:stretch>
            <a:fillRect/>
          </a:stretch>
        </p:blipFill>
        <p:spPr>
          <a:xfrm>
            <a:off x="5361810" y="3611773"/>
            <a:ext cx="2830966" cy="1748814"/>
          </a:xfrm>
          <a:prstGeom prst="rect">
            <a:avLst/>
          </a:prstGeom>
        </p:spPr>
      </p:pic>
      <p:pic>
        <p:nvPicPr>
          <p:cNvPr id="15" name="Picture 14">
            <a:extLst>
              <a:ext uri="{FF2B5EF4-FFF2-40B4-BE49-F238E27FC236}">
                <a16:creationId xmlns:a16="http://schemas.microsoft.com/office/drawing/2014/main" id="{E4E0AC96-4654-4F55-9861-D870B57B764A}"/>
              </a:ext>
            </a:extLst>
          </p:cNvPr>
          <p:cNvPicPr>
            <a:picLocks noChangeAspect="1"/>
          </p:cNvPicPr>
          <p:nvPr/>
        </p:nvPicPr>
        <p:blipFill>
          <a:blip r:embed="rId4"/>
          <a:stretch>
            <a:fillRect/>
          </a:stretch>
        </p:blipFill>
        <p:spPr>
          <a:xfrm>
            <a:off x="5361682" y="1811104"/>
            <a:ext cx="2830966" cy="1742899"/>
          </a:xfrm>
          <a:prstGeom prst="rect">
            <a:avLst/>
          </a:prstGeom>
        </p:spPr>
      </p:pic>
    </p:spTree>
    <p:extLst>
      <p:ext uri="{BB962C8B-B14F-4D97-AF65-F5344CB8AC3E}">
        <p14:creationId xmlns:p14="http://schemas.microsoft.com/office/powerpoint/2010/main" val="44535478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0</TotalTime>
  <Words>242</Words>
  <Application>Microsoft Office PowerPoint</Application>
  <PresentationFormat>On-screen Show (4:3)</PresentationFormat>
  <Paragraphs>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GillSansStd-Light</vt:lpstr>
      <vt:lpstr>Merrieweather sans</vt:lpstr>
      <vt:lpstr>Noto Sans</vt:lpstr>
      <vt:lpstr>Retrospect</vt:lpstr>
      <vt:lpstr>Machine learning and chronic kidney disease risk prediction  Marina Wainstein, Sally Shrapnel, Chevon Clark, Wendy Hoy, Helen Healy, Ivor Katz.</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Fergus Caskey</dc:creator>
  <cp:lastModifiedBy>Fergus Caskey</cp:lastModifiedBy>
  <cp:revision>6</cp:revision>
  <cp:lastPrinted>2021-07-01T14:42:09Z</cp:lastPrinted>
  <dcterms:created xsi:type="dcterms:W3CDTF">2020-12-30T17:20:50Z</dcterms:created>
  <dcterms:modified xsi:type="dcterms:W3CDTF">2021-10-28T07:56:05Z</dcterms:modified>
</cp:coreProperties>
</file>