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7BE41E-C887-41C0-A3C6-5A1187339622}" v="23" dt="2021-12-10T08:28:34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gus Caskey" userId="3606ede0-ea83-4955-9435-fb88e8071476" providerId="ADAL" clId="{7F7BE41E-C887-41C0-A3C6-5A1187339622}"/>
    <pc:docChg chg="undo custSel modSld">
      <pc:chgData name="Fergus Caskey" userId="3606ede0-ea83-4955-9435-fb88e8071476" providerId="ADAL" clId="{7F7BE41E-C887-41C0-A3C6-5A1187339622}" dt="2021-12-10T08:35:10.586" v="245"/>
      <pc:docMkLst>
        <pc:docMk/>
      </pc:docMkLst>
      <pc:sldChg chg="addSp delSp modSp mod">
        <pc:chgData name="Fergus Caskey" userId="3606ede0-ea83-4955-9435-fb88e8071476" providerId="ADAL" clId="{7F7BE41E-C887-41C0-A3C6-5A1187339622}" dt="2021-12-10T08:35:10.586" v="245"/>
        <pc:sldMkLst>
          <pc:docMk/>
          <pc:sldMk cId="445354782" sldId="256"/>
        </pc:sldMkLst>
        <pc:spChg chg="mod">
          <ac:chgData name="Fergus Caskey" userId="3606ede0-ea83-4955-9435-fb88e8071476" providerId="ADAL" clId="{7F7BE41E-C887-41C0-A3C6-5A1187339622}" dt="2021-12-03T07:38:42.716" v="87" actId="6549"/>
          <ac:spMkLst>
            <pc:docMk/>
            <pc:sldMk cId="445354782" sldId="256"/>
            <ac:spMk id="7" creationId="{1E7558D4-95AE-4FEB-9744-7998329DF06D}"/>
          </ac:spMkLst>
        </pc:spChg>
        <pc:spChg chg="mod">
          <ac:chgData name="Fergus Caskey" userId="3606ede0-ea83-4955-9435-fb88e8071476" providerId="ADAL" clId="{7F7BE41E-C887-41C0-A3C6-5A1187339622}" dt="2021-12-03T07:39:10.601" v="94" actId="113"/>
          <ac:spMkLst>
            <pc:docMk/>
            <pc:sldMk cId="445354782" sldId="256"/>
            <ac:spMk id="8" creationId="{D015B55A-8B64-479C-A5F8-227D4F3C5D77}"/>
          </ac:spMkLst>
        </pc:spChg>
        <pc:spChg chg="mod">
          <ac:chgData name="Fergus Caskey" userId="3606ede0-ea83-4955-9435-fb88e8071476" providerId="ADAL" clId="{7F7BE41E-C887-41C0-A3C6-5A1187339622}" dt="2021-12-03T07:40:04.615" v="108" actId="14100"/>
          <ac:spMkLst>
            <pc:docMk/>
            <pc:sldMk cId="445354782" sldId="256"/>
            <ac:spMk id="9" creationId="{A0761E65-AFAC-4A23-BDFB-D011B358CF12}"/>
          </ac:spMkLst>
        </pc:spChg>
        <pc:spChg chg="mod">
          <ac:chgData name="Fergus Caskey" userId="3606ede0-ea83-4955-9435-fb88e8071476" providerId="ADAL" clId="{7F7BE41E-C887-41C0-A3C6-5A1187339622}" dt="2021-12-03T07:40:43.979" v="132" actId="1036"/>
          <ac:spMkLst>
            <pc:docMk/>
            <pc:sldMk cId="445354782" sldId="256"/>
            <ac:spMk id="10" creationId="{C3B98B77-82E5-44CD-A7EA-A4A7D5376439}"/>
          </ac:spMkLst>
        </pc:spChg>
        <pc:spChg chg="mod">
          <ac:chgData name="Fergus Caskey" userId="3606ede0-ea83-4955-9435-fb88e8071476" providerId="ADAL" clId="{7F7BE41E-C887-41C0-A3C6-5A1187339622}" dt="2021-12-10T08:32:53.261" v="204" actId="6549"/>
          <ac:spMkLst>
            <pc:docMk/>
            <pc:sldMk cId="445354782" sldId="256"/>
            <ac:spMk id="12" creationId="{1954A57B-A006-4DB6-941C-10D16256CB58}"/>
          </ac:spMkLst>
        </pc:spChg>
        <pc:spChg chg="mod">
          <ac:chgData name="Fergus Caskey" userId="3606ede0-ea83-4955-9435-fb88e8071476" providerId="ADAL" clId="{7F7BE41E-C887-41C0-A3C6-5A1187339622}" dt="2021-12-10T08:35:10.586" v="245"/>
          <ac:spMkLst>
            <pc:docMk/>
            <pc:sldMk cId="445354782" sldId="256"/>
            <ac:spMk id="14" creationId="{4ECE9E1D-EBCC-4224-ABC9-EFC4F61AB95D}"/>
          </ac:spMkLst>
        </pc:spChg>
        <pc:spChg chg="mod">
          <ac:chgData name="Fergus Caskey" userId="3606ede0-ea83-4955-9435-fb88e8071476" providerId="ADAL" clId="{7F7BE41E-C887-41C0-A3C6-5A1187339622}" dt="2021-12-10T08:33:51.831" v="241" actId="20577"/>
          <ac:spMkLst>
            <pc:docMk/>
            <pc:sldMk cId="445354782" sldId="256"/>
            <ac:spMk id="17" creationId="{52B6B19D-CD30-4A02-A4FB-E315FA0DF720}"/>
          </ac:spMkLst>
        </pc:spChg>
        <pc:graphicFrameChg chg="add del mod">
          <ac:chgData name="Fergus Caskey" userId="3606ede0-ea83-4955-9435-fb88e8071476" providerId="ADAL" clId="{7F7BE41E-C887-41C0-A3C6-5A1187339622}" dt="2021-12-10T08:26:22.682" v="151" actId="478"/>
          <ac:graphicFrameMkLst>
            <pc:docMk/>
            <pc:sldMk cId="445354782" sldId="256"/>
            <ac:graphicFrameMk id="11" creationId="{92D9FA8A-3596-4C27-A3A8-DFF48EBCE0CC}"/>
          </ac:graphicFrameMkLst>
        </pc:graphicFrameChg>
        <pc:graphicFrameChg chg="add del mod">
          <ac:chgData name="Fergus Caskey" userId="3606ede0-ea83-4955-9435-fb88e8071476" providerId="ADAL" clId="{7F7BE41E-C887-41C0-A3C6-5A1187339622}" dt="2021-12-10T08:27:00.280" v="153"/>
          <ac:graphicFrameMkLst>
            <pc:docMk/>
            <pc:sldMk cId="445354782" sldId="256"/>
            <ac:graphicFrameMk id="13" creationId="{261195D2-6E66-439E-AC57-0460A58A382A}"/>
          </ac:graphicFrameMkLst>
        </pc:graphicFrameChg>
        <pc:graphicFrameChg chg="add del mod">
          <ac:chgData name="Fergus Caskey" userId="3606ede0-ea83-4955-9435-fb88e8071476" providerId="ADAL" clId="{7F7BE41E-C887-41C0-A3C6-5A1187339622}" dt="2021-12-10T08:27:51.580" v="160"/>
          <ac:graphicFrameMkLst>
            <pc:docMk/>
            <pc:sldMk cId="445354782" sldId="256"/>
            <ac:graphicFrameMk id="15" creationId="{4790ADAE-5107-45F4-9E14-22ABED87325A}"/>
          </ac:graphicFrameMkLst>
        </pc:graphicFrameChg>
        <pc:graphicFrameChg chg="add del mod">
          <ac:chgData name="Fergus Caskey" userId="3606ede0-ea83-4955-9435-fb88e8071476" providerId="ADAL" clId="{7F7BE41E-C887-41C0-A3C6-5A1187339622}" dt="2021-12-10T08:28:34.343" v="168"/>
          <ac:graphicFrameMkLst>
            <pc:docMk/>
            <pc:sldMk cId="445354782" sldId="256"/>
            <ac:graphicFrameMk id="16" creationId="{7E910EA8-3FC0-49AC-B3B0-76FB305417A9}"/>
          </ac:graphicFrameMkLst>
        </pc:graphicFrameChg>
        <pc:picChg chg="add del mod">
          <ac:chgData name="Fergus Caskey" userId="3606ede0-ea83-4955-9435-fb88e8071476" providerId="ADAL" clId="{7F7BE41E-C887-41C0-A3C6-5A1187339622}" dt="2021-12-10T08:27:48.361" v="158" actId="478"/>
          <ac:picMkLst>
            <pc:docMk/>
            <pc:sldMk cId="445354782" sldId="256"/>
            <ac:picMk id="2" creationId="{C9963B71-7E8A-47F5-B2A5-7FF119AA7A09}"/>
          </ac:picMkLst>
        </pc:picChg>
        <pc:picChg chg="add del mod">
          <ac:chgData name="Fergus Caskey" userId="3606ede0-ea83-4955-9435-fb88e8071476" providerId="ADAL" clId="{7F7BE41E-C887-41C0-A3C6-5A1187339622}" dt="2021-12-10T08:28:31.490" v="166" actId="478"/>
          <ac:picMkLst>
            <pc:docMk/>
            <pc:sldMk cId="445354782" sldId="256"/>
            <ac:picMk id="3" creationId="{7C5B5F41-EE20-46DD-B12B-493DA1F4E6AB}"/>
          </ac:picMkLst>
        </pc:picChg>
        <pc:picChg chg="add mod">
          <ac:chgData name="Fergus Caskey" userId="3606ede0-ea83-4955-9435-fb88e8071476" providerId="ADAL" clId="{7F7BE41E-C887-41C0-A3C6-5A1187339622}" dt="2021-12-10T08:33:27.346" v="213" actId="1036"/>
          <ac:picMkLst>
            <pc:docMk/>
            <pc:sldMk cId="445354782" sldId="256"/>
            <ac:picMk id="4" creationId="{E607B565-E32E-4B73-8F82-3004D25898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61315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Knowledge and attitudes of undergraduate medical</a:t>
            </a:r>
            <a:br>
              <a:rPr lang="en-US" sz="2800" b="0" i="0" u="none" strike="noStrike" baseline="0" dirty="0">
                <a:latin typeface="GillSansStd-Light"/>
              </a:rPr>
            </a:br>
            <a:r>
              <a:rPr lang="en-US" sz="2800" b="0" i="0" u="none" strike="noStrike" baseline="0" dirty="0">
                <a:latin typeface="GillSansStd-Light"/>
              </a:rPr>
              <a:t>students in Kenya towards solid organ donation and</a:t>
            </a:r>
            <a:br>
              <a:rPr lang="en-US" sz="2800" b="0" i="0" u="none" strike="noStrike" baseline="0" dirty="0">
                <a:latin typeface="GillSansStd-Light"/>
              </a:rPr>
            </a:br>
            <a:r>
              <a:rPr lang="en-US" sz="2800" b="0" i="0" u="none" strike="noStrike" baseline="0" dirty="0">
                <a:latin typeface="GillSansStd-Light"/>
              </a:rPr>
              <a:t>transplantation: Are Africa’s future clinicians prepared?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N.M. </a:t>
            </a:r>
            <a:r>
              <a:rPr lang="en-GB" sz="1800" b="0" i="0" u="none" strike="noStrike" baseline="0" dirty="0" err="1">
                <a:latin typeface="GillSansStd-Light"/>
              </a:rPr>
              <a:t>Mpekethu</a:t>
            </a:r>
            <a:r>
              <a:rPr lang="en-GB" sz="1800" b="0" i="0" u="none" strike="noStrike" baseline="0" dirty="0">
                <a:latin typeface="GillSansStd-Light"/>
              </a:rPr>
              <a:t>, N.B. </a:t>
            </a:r>
            <a:r>
              <a:rPr lang="en-GB" sz="1800" b="0" i="0" u="none" strike="noStrike" baseline="0" dirty="0" err="1">
                <a:latin typeface="GillSansStd-Light"/>
              </a:rPr>
              <a:t>Mongare</a:t>
            </a:r>
            <a:r>
              <a:rPr lang="en-GB" sz="1800" b="0" i="0" u="none" strike="noStrike" baseline="0" dirty="0">
                <a:latin typeface="GillSansStd-Light"/>
              </a:rPr>
              <a:t>, V. Mutua, M. Wangari, C. von </a:t>
            </a:r>
            <a:r>
              <a:rPr lang="en-GB" sz="1800" b="0" i="0" u="none" strike="noStrike" baseline="0" dirty="0" err="1">
                <a:latin typeface="GillSansStd-Light"/>
              </a:rPr>
              <a:t>Csefalvay</a:t>
            </a:r>
            <a:r>
              <a:rPr lang="en-GB" sz="1800" b="0" i="0" u="none" strike="noStrike" baseline="0" dirty="0">
                <a:latin typeface="GillSansStd-Light"/>
              </a:rPr>
              <a:t>, D. </a:t>
            </a:r>
            <a:r>
              <a:rPr lang="en-GB" sz="1800" b="0" i="0" u="none" strike="noStrike" baseline="0" dirty="0" err="1">
                <a:latin typeface="GillSansStd-Light"/>
              </a:rPr>
              <a:t>Ojuka</a:t>
            </a:r>
            <a:r>
              <a:rPr lang="en-GB" sz="1800" b="0" i="0" u="none" strike="noStrike" baseline="0" dirty="0">
                <a:latin typeface="GillSansStd-Light"/>
              </a:rPr>
              <a:t>.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846054"/>
            <a:ext cx="4356928" cy="1092356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 </a:t>
            </a:r>
            <a:r>
              <a:rPr lang="en-US" sz="1400" cap="none" dirty="0">
                <a:solidFill>
                  <a:schemeClr val="tx1"/>
                </a:solidFill>
              </a:rPr>
              <a:t>Solid organ donation and transplantation remains grossly underdeveloped in most African countries. The knowledge and attitude of tomorrow’s professionals may be key to the improvement of these services.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400" cap="none" dirty="0">
              <a:solidFill>
                <a:schemeClr val="tx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2" y="3014031"/>
            <a:ext cx="4356928" cy="11675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 </a:t>
            </a:r>
            <a:r>
              <a:rPr lang="en-US" sz="1400" dirty="0">
                <a:solidFill>
                  <a:schemeClr val="tx1"/>
                </a:solidFill>
              </a:rPr>
              <a:t>A sample of undergraduate medical students from all the medical schools in Kenya offering Bachelor of Medicine and Bachelor of Surgery degrees were surveyed using a self-administered, web-based questionnaire, between July and September 2018.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sz="14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1217" y="5352832"/>
            <a:ext cx="4208394" cy="893853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</a:t>
            </a:r>
            <a:r>
              <a:rPr lang="en-US" sz="1400" cap="none" dirty="0">
                <a:solidFill>
                  <a:schemeClr val="tx1"/>
                </a:solidFill>
              </a:rPr>
              <a:t>Undergraduate medical students have significant knowledge gaps regarding organ donation and transplantation and feel ill-prepared to approach a potential donor or transplant recipient.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4257203"/>
            <a:ext cx="435692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 </a:t>
            </a:r>
            <a:r>
              <a:rPr lang="en-US" sz="1400" dirty="0"/>
              <a:t>Of the 303 participants, 167 (55.1%) were female. Only 8.9% of the students had read the laws governing transplantation in Kenya. An even lower percentage (3.3%) felt that they had learned enough about solid organ donation and transplantation from their medical curriculum. More than half (53%) of the respondents would subscribe as solid organ donors, which reduced to 47% when it came to consenting to donating their relatives’ organs. Less than half of the students (40%)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(1):89-94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 https://doi.org/10.21804/24-1-4843 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32962" y="1813583"/>
            <a:ext cx="42766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/>
              <a:t>were comfortable introducing the topic or confident answering questions (23%) related to organ donation and transplantation. Only 9.9% of the sample had ever spoken to a patient about organ donation.</a:t>
            </a:r>
            <a:endParaRPr lang="en-GB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07B565-E32E-4B73-8F82-3004D25898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218" y="2867861"/>
            <a:ext cx="4208394" cy="244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297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GillSansStd-Light</vt:lpstr>
      <vt:lpstr>Merrieweather sans</vt:lpstr>
      <vt:lpstr>Noto Sans</vt:lpstr>
      <vt:lpstr>Retrospect</vt:lpstr>
      <vt:lpstr>Knowledge and attitudes of undergraduate medical students in Kenya towards solid organ donation and transplantation: Are Africa’s future clinicians prepared? N.M. Mpekethu, N.B. Mongare, V. Mutua, M. Wangari, C. von Csefalvay, D. Ojuka.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Fergus Caskey</cp:lastModifiedBy>
  <cp:revision>6</cp:revision>
  <cp:lastPrinted>2021-07-01T14:42:09Z</cp:lastPrinted>
  <dcterms:created xsi:type="dcterms:W3CDTF">2020-12-30T17:20:50Z</dcterms:created>
  <dcterms:modified xsi:type="dcterms:W3CDTF">2021-12-10T08:35:16Z</dcterms:modified>
</cp:coreProperties>
</file>